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61" r:id="rId3"/>
    <p:sldId id="258" r:id="rId4"/>
    <p:sldId id="259" r:id="rId5"/>
    <p:sldId id="278" r:id="rId6"/>
    <p:sldId id="262" r:id="rId7"/>
    <p:sldId id="280" r:id="rId8"/>
    <p:sldId id="264" r:id="rId9"/>
    <p:sldId id="268" r:id="rId10"/>
    <p:sldId id="269" r:id="rId11"/>
    <p:sldId id="270" r:id="rId12"/>
    <p:sldId id="277" r:id="rId13"/>
    <p:sldId id="279" r:id="rId14"/>
    <p:sldId id="271" r:id="rId15"/>
    <p:sldId id="281" r:id="rId16"/>
    <p:sldId id="266" r:id="rId17"/>
    <p:sldId id="265" r:id="rId18"/>
    <p:sldId id="267" r:id="rId19"/>
    <p:sldId id="272" r:id="rId20"/>
    <p:sldId id="275" r:id="rId21"/>
    <p:sldId id="276" r:id="rId22"/>
    <p:sldId id="274" r:id="rId23"/>
    <p:sldId id="273" r:id="rId24"/>
    <p:sldId id="263" r:id="rId25"/>
    <p:sldId id="260" r:id="rId26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tx1"/>
                </a:solidFill>
                <a:latin typeface="Avenir LT Std 45 Book" panose="020B0502020203020204" pitchFamily="34" charset="0"/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accent1"/>
                </a:solidFill>
                <a:latin typeface="Avenir LT Std 45 Book" panose="020B0502020203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C322-1516-4798-AAAC-1E2CB9CD8A58}" type="datetimeFigureOut">
              <a:rPr lang="fr-FR" smtClean="0"/>
              <a:t>24/10/2023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8D97F-E9D1-47F6-B5DC-EAFB31C7DB6B}" type="slidenum">
              <a:rPr lang="fr-FR" smtClean="0"/>
              <a:t>‹N°›</a:t>
            </a:fld>
            <a:endParaRPr lang="fr-FR"/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7068" y="518365"/>
            <a:ext cx="1878282" cy="1378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2204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C322-1516-4798-AAAC-1E2CB9CD8A58}" type="datetimeFigureOut">
              <a:rPr lang="fr-FR" smtClean="0"/>
              <a:t>24/10/2023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8D97F-E9D1-47F6-B5DC-EAFB31C7DB6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086880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C322-1516-4798-AAAC-1E2CB9CD8A58}" type="datetimeFigureOut">
              <a:rPr lang="fr-FR" smtClean="0"/>
              <a:t>24/10/2023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8D97F-E9D1-47F6-B5DC-EAFB31C7DB6B}" type="slidenum">
              <a:rPr lang="fr-FR" smtClean="0"/>
              <a:t>‹N°›</a:t>
            </a:fld>
            <a:endParaRPr lang="fr-FR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872250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C322-1516-4798-AAAC-1E2CB9CD8A58}" type="datetimeFigureOut">
              <a:rPr lang="fr-FR" smtClean="0"/>
              <a:t>24/10/2023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8D97F-E9D1-47F6-B5DC-EAFB31C7DB6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49154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accent4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C322-1516-4798-AAAC-1E2CB9CD8A58}" type="datetimeFigureOut">
              <a:rPr lang="fr-FR" smtClean="0"/>
              <a:t>24/10/2023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8D97F-E9D1-47F6-B5DC-EAFB31C7DB6B}" type="slidenum">
              <a:rPr lang="fr-FR" smtClean="0"/>
              <a:t>‹N°›</a:t>
            </a:fld>
            <a:endParaRPr lang="fr-FR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674549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accent4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C322-1516-4798-AAAC-1E2CB9CD8A58}" type="datetimeFigureOut">
              <a:rPr lang="fr-FR" smtClean="0"/>
              <a:t>24/10/2023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8D97F-E9D1-47F6-B5DC-EAFB31C7DB6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519388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C322-1516-4798-AAAC-1E2CB9CD8A58}" type="datetimeFigureOut">
              <a:rPr lang="fr-FR" smtClean="0"/>
              <a:t>24/10/2023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8D97F-E9D1-47F6-B5DC-EAFB31C7DB6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701667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C322-1516-4798-AAAC-1E2CB9CD8A58}" type="datetimeFigureOut">
              <a:rPr lang="fr-FR" smtClean="0"/>
              <a:t>24/10/2023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8D97F-E9D1-47F6-B5DC-EAFB31C7DB6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960864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C322-1516-4798-AAAC-1E2CB9CD8A58}" type="datetimeFigureOut">
              <a:rPr lang="fr-FR" smtClean="0"/>
              <a:t>24/10/2023</a:t>
            </a:fld>
            <a:endParaRPr lang="fr-FR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8D97F-E9D1-47F6-B5DC-EAFB31C7DB6B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389696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C322-1516-4798-AAAC-1E2CB9CD8A58}" type="datetimeFigureOut">
              <a:rPr lang="fr-FR" smtClean="0"/>
              <a:t>24/10/2023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8D97F-E9D1-47F6-B5DC-EAFB31C7DB6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94314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C322-1516-4798-AAAC-1E2CB9CD8A58}" type="datetimeFigureOut">
              <a:rPr lang="fr-FR" smtClean="0"/>
              <a:t>24/10/2023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8D97F-E9D1-47F6-B5DC-EAFB31C7DB6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494879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C322-1516-4798-AAAC-1E2CB9CD8A58}" type="datetimeFigureOut">
              <a:rPr lang="fr-FR" smtClean="0"/>
              <a:t>24/10/2023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8D97F-E9D1-47F6-B5DC-EAFB31C7DB6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945450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C322-1516-4798-AAAC-1E2CB9CD8A58}" type="datetimeFigureOut">
              <a:rPr lang="fr-FR" smtClean="0"/>
              <a:t>24/10/2023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8D97F-E9D1-47F6-B5DC-EAFB31C7DB6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10680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C322-1516-4798-AAAC-1E2CB9CD8A58}" type="datetimeFigureOut">
              <a:rPr lang="fr-FR" smtClean="0"/>
              <a:t>24/10/2023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8D97F-E9D1-47F6-B5DC-EAFB31C7DB6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107947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C322-1516-4798-AAAC-1E2CB9CD8A58}" type="datetimeFigureOut">
              <a:rPr lang="fr-FR" smtClean="0"/>
              <a:t>24/10/2023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8D97F-E9D1-47F6-B5DC-EAFB31C7DB6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897646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C322-1516-4798-AAAC-1E2CB9CD8A58}" type="datetimeFigureOut">
              <a:rPr lang="fr-FR" smtClean="0"/>
              <a:t>24/10/2023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8D97F-E9D1-47F6-B5DC-EAFB31C7DB6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66249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66C322-1516-4798-AAAC-1E2CB9CD8A58}" type="datetimeFigureOut">
              <a:rPr lang="fr-FR" smtClean="0"/>
              <a:t>24/10/2023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4628D97F-E9D1-47F6-B5DC-EAFB31C7DB6B}" type="slidenum">
              <a:rPr lang="fr-FR" smtClean="0"/>
              <a:t>‹N°›</a:t>
            </a:fld>
            <a:endParaRPr lang="fr-FR"/>
          </a:p>
        </p:txBody>
      </p:sp>
      <p:pic>
        <p:nvPicPr>
          <p:cNvPr id="18" name="Image 17"/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677334" y="6039883"/>
            <a:ext cx="627942" cy="46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192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Avenir LT Std 45 Book" panose="020B0502020203020204" pitchFamily="34" charset="0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just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accent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just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accent5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just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accent4">
              <a:lumMod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just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just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e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s://confiance-idf-jeune.fr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sz="3600" b="1" dirty="0"/>
              <a:t>Confiance Ile-de-France Jeune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954157" y="4117093"/>
            <a:ext cx="8319846" cy="1096899"/>
          </a:xfrm>
        </p:spPr>
        <p:txBody>
          <a:bodyPr>
            <a:normAutofit/>
          </a:bodyPr>
          <a:lstStyle/>
          <a:p>
            <a:r>
              <a:rPr lang="fr-FR" dirty="0">
                <a:solidFill>
                  <a:schemeClr val="tx2"/>
                </a:solidFill>
              </a:rPr>
              <a:t>Une adresse mail générique : confianceidfjeune@federationsolidarite-idf.org</a:t>
            </a:r>
            <a:br>
              <a:rPr lang="fr-FR" dirty="0"/>
            </a:br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86D7CAD3-52C4-4F8E-925A-05632BD8E60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78" t="24401" r="22223" b="26679"/>
          <a:stretch/>
        </p:blipFill>
        <p:spPr>
          <a:xfrm>
            <a:off x="3605213" y="726056"/>
            <a:ext cx="2371726" cy="109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4022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038D7ECF-549E-96FE-7E96-52C9BB61154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519" b="8889"/>
          <a:stretch/>
        </p:blipFill>
        <p:spPr>
          <a:xfrm>
            <a:off x="1308562" y="1797778"/>
            <a:ext cx="7965440" cy="3790222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Labellisation : le site internet 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1B281805-1011-4654-6625-0DF963D9EE8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78" t="24401" r="22223" b="26679"/>
          <a:stretch/>
        </p:blipFill>
        <p:spPr>
          <a:xfrm>
            <a:off x="1371600" y="6041362"/>
            <a:ext cx="1394269" cy="644834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824948" y="1270000"/>
            <a:ext cx="68381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2</a:t>
            </a:r>
            <a:r>
              <a:rPr lang="fr-FR" baseline="30000" dirty="0"/>
              <a:t>ème</a:t>
            </a:r>
            <a:r>
              <a:rPr lang="fr-FR" dirty="0"/>
              <a:t> étape : créer le dossier de demande de labellisation</a:t>
            </a:r>
          </a:p>
        </p:txBody>
      </p:sp>
      <p:cxnSp>
        <p:nvCxnSpPr>
          <p:cNvPr id="14" name="Connecteur droit avec flèche 13">
            <a:extLst>
              <a:ext uri="{FF2B5EF4-FFF2-40B4-BE49-F238E27FC236}">
                <a16:creationId xmlns:a16="http://schemas.microsoft.com/office/drawing/2014/main" id="{52E3FD98-C04F-9137-0936-1D491A6F479D}"/>
              </a:ext>
            </a:extLst>
          </p:cNvPr>
          <p:cNvCxnSpPr/>
          <p:nvPr/>
        </p:nvCxnSpPr>
        <p:spPr>
          <a:xfrm flipH="1">
            <a:off x="7471407" y="1926193"/>
            <a:ext cx="1385680" cy="59055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30239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02C8072D-C4AB-E55D-DD84-E36798E4A9F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926" b="7407"/>
          <a:stretch/>
        </p:blipFill>
        <p:spPr>
          <a:xfrm>
            <a:off x="824948" y="1628239"/>
            <a:ext cx="9052560" cy="4413123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Labellisation : le site internet 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1B281805-1011-4654-6625-0DF963D9EE8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78" t="24401" r="22223" b="26679"/>
          <a:stretch/>
        </p:blipFill>
        <p:spPr>
          <a:xfrm>
            <a:off x="1371600" y="6041362"/>
            <a:ext cx="1394269" cy="644834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824948" y="1270000"/>
            <a:ext cx="68381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3</a:t>
            </a:r>
            <a:r>
              <a:rPr lang="fr-FR" baseline="30000" dirty="0"/>
              <a:t>ème</a:t>
            </a:r>
            <a:r>
              <a:rPr lang="fr-FR" dirty="0"/>
              <a:t> étape : compléter le dossier</a:t>
            </a:r>
          </a:p>
        </p:txBody>
      </p:sp>
      <p:cxnSp>
        <p:nvCxnSpPr>
          <p:cNvPr id="11" name="Connecteur droit avec flèche 10">
            <a:extLst>
              <a:ext uri="{FF2B5EF4-FFF2-40B4-BE49-F238E27FC236}">
                <a16:creationId xmlns:a16="http://schemas.microsoft.com/office/drawing/2014/main" id="{64A45EC5-6DD8-DC9E-0200-92FD17E90D7E}"/>
              </a:ext>
            </a:extLst>
          </p:cNvPr>
          <p:cNvCxnSpPr/>
          <p:nvPr/>
        </p:nvCxnSpPr>
        <p:spPr>
          <a:xfrm flipH="1">
            <a:off x="5605670" y="1378289"/>
            <a:ext cx="1385680" cy="59055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ZoneTexte 2">
            <a:extLst>
              <a:ext uri="{FF2B5EF4-FFF2-40B4-BE49-F238E27FC236}">
                <a16:creationId xmlns:a16="http://schemas.microsoft.com/office/drawing/2014/main" id="{DF2ED01C-0980-A971-D03C-8C9C182907D9}"/>
              </a:ext>
            </a:extLst>
          </p:cNvPr>
          <p:cNvSpPr txBox="1"/>
          <p:nvPr/>
        </p:nvSpPr>
        <p:spPr>
          <a:xfrm>
            <a:off x="2765869" y="6041362"/>
            <a:ext cx="59577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u="sng" dirty="0"/>
              <a:t>Attention </a:t>
            </a:r>
            <a:r>
              <a:rPr lang="fr-FR" dirty="0"/>
              <a:t>: vous devez enregistrer une première fois le dossier pour que l’onglet justificatif apparaisse.</a:t>
            </a:r>
          </a:p>
        </p:txBody>
      </p:sp>
    </p:spTree>
    <p:extLst>
      <p:ext uri="{BB962C8B-B14F-4D97-AF65-F5344CB8AC3E}">
        <p14:creationId xmlns:p14="http://schemas.microsoft.com/office/powerpoint/2010/main" val="21722304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Labellisation : le site internet 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1B281805-1011-4654-6625-0DF963D9EE8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78" t="24401" r="22223" b="26679"/>
          <a:stretch/>
        </p:blipFill>
        <p:spPr>
          <a:xfrm>
            <a:off x="1371600" y="6041362"/>
            <a:ext cx="1394269" cy="644834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824948" y="1270000"/>
            <a:ext cx="68381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3</a:t>
            </a:r>
            <a:r>
              <a:rPr lang="fr-FR" baseline="30000" dirty="0"/>
              <a:t>ème</a:t>
            </a:r>
            <a:r>
              <a:rPr lang="fr-FR" dirty="0"/>
              <a:t> étape : compléter le dossier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77334" y="1991147"/>
            <a:ext cx="4173636" cy="388077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fr-FR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Les documents nécessaires : 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fr-FR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- La pièce d’identité du/de la jeune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fr-FR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	- Un justificatif du parcours d’insertion (Contrat d’engagement jeune, Garantie Jeune, contrat de formation professionnelle, CDDI, contrat d’alternance…)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fr-FR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	- Un justificatif des ressources du mois passé (bulletins de salaires, CAF)</a:t>
            </a:r>
          </a:p>
          <a:p>
            <a:pPr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fr-FR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 signature du document RGPD (document à retrouver dans la </a:t>
            </a:r>
            <a:r>
              <a:rPr lang="fr-FR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docuthèque</a:t>
            </a:r>
            <a:r>
              <a:rPr lang="fr-FR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).</a:t>
            </a:r>
          </a:p>
          <a:p>
            <a:endParaRPr lang="fr-FR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5F5F64FB-F954-BD33-1BBC-AB80606B604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247" b="5884"/>
          <a:stretch/>
        </p:blipFill>
        <p:spPr>
          <a:xfrm>
            <a:off x="5934075" y="1364988"/>
            <a:ext cx="5580591" cy="4087764"/>
          </a:xfrm>
          <a:prstGeom prst="rect">
            <a:avLst/>
          </a:prstGeom>
        </p:spPr>
      </p:pic>
      <p:cxnSp>
        <p:nvCxnSpPr>
          <p:cNvPr id="7" name="Connecteur droit avec flèche 6">
            <a:extLst>
              <a:ext uri="{FF2B5EF4-FFF2-40B4-BE49-F238E27FC236}">
                <a16:creationId xmlns:a16="http://schemas.microsoft.com/office/drawing/2014/main" id="{FCC5028B-990A-B1FF-0D4D-4069B01E6AAC}"/>
              </a:ext>
            </a:extLst>
          </p:cNvPr>
          <p:cNvCxnSpPr/>
          <p:nvPr/>
        </p:nvCxnSpPr>
        <p:spPr>
          <a:xfrm flipH="1">
            <a:off x="8971427" y="1270000"/>
            <a:ext cx="1385680" cy="59055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ZoneTexte 8">
            <a:extLst>
              <a:ext uri="{FF2B5EF4-FFF2-40B4-BE49-F238E27FC236}">
                <a16:creationId xmlns:a16="http://schemas.microsoft.com/office/drawing/2014/main" id="{3DC394D4-74C5-3F34-E499-EE757C815531}"/>
              </a:ext>
            </a:extLst>
          </p:cNvPr>
          <p:cNvSpPr txBox="1"/>
          <p:nvPr/>
        </p:nvSpPr>
        <p:spPr>
          <a:xfrm>
            <a:off x="3243263" y="5932667"/>
            <a:ext cx="6105524" cy="375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fr-FR" b="1" u="sng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Pensez à enregistrer à chaque étape.</a:t>
            </a:r>
          </a:p>
        </p:txBody>
      </p:sp>
    </p:spTree>
    <p:extLst>
      <p:ext uri="{BB962C8B-B14F-4D97-AF65-F5344CB8AC3E}">
        <p14:creationId xmlns:p14="http://schemas.microsoft.com/office/powerpoint/2010/main" val="24308212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0BB3C82-44C7-9EC8-8638-ED180AEC89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La </a:t>
            </a:r>
            <a:r>
              <a:rPr lang="fr-FR" dirty="0" err="1"/>
              <a:t>docuthèque</a:t>
            </a:r>
            <a:r>
              <a:rPr lang="fr-FR" dirty="0"/>
              <a:t> : un espace de ressources</a:t>
            </a:r>
          </a:p>
        </p:txBody>
      </p:sp>
      <p:pic>
        <p:nvPicPr>
          <p:cNvPr id="6" name="Espace réservé du contenu 5">
            <a:extLst>
              <a:ext uri="{FF2B5EF4-FFF2-40B4-BE49-F238E27FC236}">
                <a16:creationId xmlns:a16="http://schemas.microsoft.com/office/drawing/2014/main" id="{E908DAF2-E605-9B7B-D338-7A7329AC94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6421" b="5481"/>
          <a:stretch/>
        </p:blipFill>
        <p:spPr>
          <a:xfrm>
            <a:off x="1601702" y="1892300"/>
            <a:ext cx="6900332" cy="3419475"/>
          </a:xfr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747700ED-42D1-3607-40D4-01A080F8BE8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78" t="24401" r="22223" b="26679"/>
          <a:stretch/>
        </p:blipFill>
        <p:spPr>
          <a:xfrm>
            <a:off x="1371600" y="6041362"/>
            <a:ext cx="1394269" cy="644834"/>
          </a:xfrm>
          <a:prstGeom prst="rect">
            <a:avLst/>
          </a:prstGeom>
        </p:spPr>
      </p:pic>
      <p:cxnSp>
        <p:nvCxnSpPr>
          <p:cNvPr id="7" name="Connecteur droit avec flèche 6">
            <a:extLst>
              <a:ext uri="{FF2B5EF4-FFF2-40B4-BE49-F238E27FC236}">
                <a16:creationId xmlns:a16="http://schemas.microsoft.com/office/drawing/2014/main" id="{5F8119E4-8E5D-B32C-BB9E-A8885135A9B4}"/>
              </a:ext>
            </a:extLst>
          </p:cNvPr>
          <p:cNvCxnSpPr/>
          <p:nvPr/>
        </p:nvCxnSpPr>
        <p:spPr>
          <a:xfrm flipH="1">
            <a:off x="2376695" y="2223867"/>
            <a:ext cx="1385680" cy="59055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CCE83413-587A-AA22-F473-76F9AB3F9D02}"/>
              </a:ext>
            </a:extLst>
          </p:cNvPr>
          <p:cNvSpPr/>
          <p:nvPr/>
        </p:nvSpPr>
        <p:spPr>
          <a:xfrm>
            <a:off x="3609975" y="3971926"/>
            <a:ext cx="3933825" cy="285749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874952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Labellisation : le site internet 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1B281805-1011-4654-6625-0DF963D9EE8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78" t="24401" r="22223" b="26679"/>
          <a:stretch/>
        </p:blipFill>
        <p:spPr>
          <a:xfrm>
            <a:off x="1371600" y="6041362"/>
            <a:ext cx="1394269" cy="644834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824948" y="1270000"/>
            <a:ext cx="68381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4</a:t>
            </a:r>
            <a:r>
              <a:rPr lang="fr-FR" baseline="30000" dirty="0"/>
              <a:t>ème</a:t>
            </a:r>
            <a:r>
              <a:rPr lang="fr-FR" dirty="0"/>
              <a:t> étape : télécharger le certificat de labellisation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Ajouter </a:t>
            </a:r>
            <a:r>
              <a:rPr lang="fr-FR" dirty="0" err="1"/>
              <a:t>screen</a:t>
            </a:r>
            <a:endParaRPr lang="fr-FR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D46A2404-DA78-DC76-44B2-C60A8BF0D3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334" y="1930400"/>
            <a:ext cx="8205769" cy="1809527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4F41287B-201A-C605-EB4A-79B8B44211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6174" y="4100975"/>
            <a:ext cx="4467828" cy="2424896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82888361-3C7A-6F55-B88C-EDFC21B912DA}"/>
              </a:ext>
            </a:extLst>
          </p:cNvPr>
          <p:cNvSpPr txBox="1"/>
          <p:nvPr/>
        </p:nvSpPr>
        <p:spPr>
          <a:xfrm>
            <a:off x="731578" y="4196199"/>
            <a:ext cx="378617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Ce certificat de labellisation est à remettre </a:t>
            </a:r>
            <a:r>
              <a:rPr lang="fr-FR" dirty="0">
                <a:solidFill>
                  <a:srgbClr val="000000"/>
                </a:solidFill>
                <a:latin typeface="Calibri" panose="020F0502020204030204" pitchFamily="34" charset="0"/>
              </a:rPr>
              <a:t>au bailleur social ou associatif. </a:t>
            </a:r>
            <a:endParaRPr lang="fr-FR" dirty="0"/>
          </a:p>
        </p:txBody>
      </p:sp>
      <p:cxnSp>
        <p:nvCxnSpPr>
          <p:cNvPr id="13" name="Connecteur droit avec flèche 12">
            <a:extLst>
              <a:ext uri="{FF2B5EF4-FFF2-40B4-BE49-F238E27FC236}">
                <a16:creationId xmlns:a16="http://schemas.microsoft.com/office/drawing/2014/main" id="{549C8D48-A433-C505-0240-A252F561B527}"/>
              </a:ext>
            </a:extLst>
          </p:cNvPr>
          <p:cNvCxnSpPr/>
          <p:nvPr/>
        </p:nvCxnSpPr>
        <p:spPr>
          <a:xfrm flipH="1">
            <a:off x="7663070" y="3819525"/>
            <a:ext cx="1385680" cy="59055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Connecteur droit avec flèche 13">
            <a:extLst>
              <a:ext uri="{FF2B5EF4-FFF2-40B4-BE49-F238E27FC236}">
                <a16:creationId xmlns:a16="http://schemas.microsoft.com/office/drawing/2014/main" id="{CEF233C4-21A4-3050-AA73-BF2CE24BB31E}"/>
              </a:ext>
            </a:extLst>
          </p:cNvPr>
          <p:cNvCxnSpPr/>
          <p:nvPr/>
        </p:nvCxnSpPr>
        <p:spPr>
          <a:xfrm flipH="1">
            <a:off x="2548145" y="2785842"/>
            <a:ext cx="1385680" cy="59055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00675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E37615C-A324-2230-1022-229C67A86B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8572" y="5452663"/>
            <a:ext cx="7714191" cy="997745"/>
          </a:xfrm>
        </p:spPr>
        <p:txBody>
          <a:bodyPr/>
          <a:lstStyle/>
          <a:p>
            <a:pPr marL="0" indent="0">
              <a:buNone/>
            </a:pPr>
            <a:r>
              <a:rPr lang="fr-FR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Aller dans l’onglet orienteur, choisir la nouvelle personne référente dans le menu déroulant. </a:t>
            </a:r>
            <a:r>
              <a:rPr lang="fr-FR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Pensez à enregistrer.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F708A97C-49C2-4399-2B91-43175DA5AC1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665" b="5556"/>
          <a:stretch/>
        </p:blipFill>
        <p:spPr>
          <a:xfrm>
            <a:off x="1020743" y="1270000"/>
            <a:ext cx="8144073" cy="4021136"/>
          </a:xfrm>
          <a:prstGeom prst="rect">
            <a:avLst/>
          </a:prstGeom>
        </p:spPr>
      </p:pic>
      <p:sp>
        <p:nvSpPr>
          <p:cNvPr id="10" name="Titre 9">
            <a:extLst>
              <a:ext uri="{FF2B5EF4-FFF2-40B4-BE49-F238E27FC236}">
                <a16:creationId xmlns:a16="http://schemas.microsoft.com/office/drawing/2014/main" id="{25556569-7CD1-266B-C45D-81C28080F1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 transfert de dossier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7CABF4D-9A19-5547-7253-73AB3C2D2B4B}"/>
              </a:ext>
            </a:extLst>
          </p:cNvPr>
          <p:cNvSpPr/>
          <p:nvPr/>
        </p:nvSpPr>
        <p:spPr>
          <a:xfrm>
            <a:off x="3609975" y="3429000"/>
            <a:ext cx="3933825" cy="173355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372590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8DE2F34-1204-88F6-085A-24F0AD548C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Labellisation : questions fréquentes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F907526-0277-25C0-420D-572176F496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731011"/>
            <a:ext cx="8596668" cy="4867274"/>
          </a:xfrm>
        </p:spPr>
        <p:txBody>
          <a:bodyPr anchor="ctr">
            <a:normAutofit/>
          </a:bodyPr>
          <a:lstStyle/>
          <a:p>
            <a:pPr marL="0" indent="0" algn="just">
              <a:lnSpc>
                <a:spcPct val="120000"/>
              </a:lnSpc>
              <a:buNone/>
            </a:pPr>
            <a:r>
              <a:rPr lang="fr-FR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Que faire du </a:t>
            </a:r>
            <a:r>
              <a:rPr lang="fr-FR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certificat de labellisation ? 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fr-FR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Ce certificat de labellisation est à remettre à l’association gestionnaire de logement ou au bailleur social qui logera le/la jeune. Une fois en détention de ce document, l’organisme sera en mesure d’engager les démarches pour recevoir la subvention. 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fr-FR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Peut-on avoir plusieurs comptes orienteurs au sein d’une même association ? </a:t>
            </a:r>
          </a:p>
          <a:p>
            <a:pPr marL="0" indent="0" algn="just">
              <a:lnSpc>
                <a:spcPct val="120000"/>
              </a:lnSpc>
              <a:spcAft>
                <a:spcPts val="800"/>
              </a:spcAft>
              <a:buNone/>
            </a:pPr>
            <a:r>
              <a:rPr lang="fr-FR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Une même association peut créer plusieurs comptes orienteurs sur l’application Confiance IdF Jeune. Chaque compte orienteur est lié à une adresse mail qui lui est propre.</a:t>
            </a:r>
          </a:p>
          <a:p>
            <a:pPr marL="0" indent="0" algn="just">
              <a:lnSpc>
                <a:spcPct val="120000"/>
              </a:lnSpc>
              <a:spcAft>
                <a:spcPts val="800"/>
              </a:spcAft>
              <a:buNone/>
            </a:pPr>
            <a:r>
              <a:rPr lang="fr-FR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Comment peut-on renouveler la labellisation ? </a:t>
            </a:r>
          </a:p>
          <a:p>
            <a:pPr marL="0" indent="0">
              <a:lnSpc>
                <a:spcPct val="120000"/>
              </a:lnSpc>
              <a:spcAft>
                <a:spcPts val="800"/>
              </a:spcAft>
              <a:buNone/>
            </a:pPr>
            <a:r>
              <a:rPr lang="fr-FR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 bout de trois mois, le certificat de labellisation doit </a:t>
            </a:r>
            <a:r>
              <a:rPr lang="fr-FR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être renouvelé. </a:t>
            </a:r>
            <a:r>
              <a:rPr lang="fr-FR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Pour cela, il suffit de mettre à jour les justificatifs, notamment le justificatif de ressources. Le dossier est de nouveau validé par la gestionnaire et un nouveau certificat est attribué. </a:t>
            </a:r>
          </a:p>
          <a:p>
            <a:pPr marL="0" indent="0" algn="just">
              <a:lnSpc>
                <a:spcPct val="110000"/>
              </a:lnSpc>
              <a:spcAft>
                <a:spcPts val="800"/>
              </a:spcAft>
              <a:buNone/>
            </a:pPr>
            <a:endParaRPr lang="fr-FR" sz="18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1B281805-1011-4654-6625-0DF963D9EE8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78" t="24401" r="22223" b="26679"/>
          <a:stretch/>
        </p:blipFill>
        <p:spPr>
          <a:xfrm>
            <a:off x="1371600" y="6041362"/>
            <a:ext cx="1394269" cy="644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7630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2EE1D87-7155-0484-A416-10CE272A8D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Demande de subvention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1B5F7C1-2899-C778-18E7-4252CBFFC3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635761"/>
            <a:ext cx="8596668" cy="4405602"/>
          </a:xfrm>
        </p:spPr>
        <p:txBody>
          <a:bodyPr>
            <a:normAutofit/>
          </a:bodyPr>
          <a:lstStyle/>
          <a:p>
            <a:r>
              <a:rPr lang="fr-FR" sz="19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 bailleur social ou l’association gestionnaire accueillant les jeunes labélisé.es demande la subvention.</a:t>
            </a:r>
          </a:p>
          <a:p>
            <a:r>
              <a:rPr lang="fr-FR" sz="19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Cette subvention est de </a:t>
            </a:r>
            <a:r>
              <a:rPr lang="fr-FR" sz="19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DROIT</a:t>
            </a:r>
            <a:r>
              <a:rPr lang="fr-FR" sz="19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si : </a:t>
            </a:r>
          </a:p>
          <a:p>
            <a:pPr lvl="1">
              <a:buFontTx/>
              <a:buChar char="-"/>
            </a:pPr>
            <a:r>
              <a:rPr lang="fr-FR" sz="19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 labélisation est en cours de validité (3 mois)</a:t>
            </a:r>
          </a:p>
          <a:p>
            <a:pPr lvl="1">
              <a:buFontTx/>
              <a:buChar char="-"/>
            </a:pPr>
            <a:r>
              <a:rPr lang="fr-FR" sz="19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 bailleur ou l’association répond </a:t>
            </a:r>
            <a:r>
              <a:rPr lang="fr-FR" sz="19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aux critères d’éligibilité</a:t>
            </a:r>
            <a:r>
              <a:rPr lang="fr-FR" sz="19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 : associations disposant de </a:t>
            </a:r>
            <a:r>
              <a:rPr lang="fr-FR" sz="19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l’agrément préfectoral </a:t>
            </a:r>
            <a:r>
              <a:rPr lang="fr-FR" sz="19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 gestion locative sociale ou bailleurs sociaux. </a:t>
            </a:r>
          </a:p>
          <a:p>
            <a:r>
              <a:rPr lang="fr-FR" sz="19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Une demande de subvention correspond à un dossier jeune.</a:t>
            </a:r>
          </a:p>
          <a:p>
            <a:r>
              <a:rPr lang="fr-FR" sz="19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Une fois l’ensemble des données saisies, l’expert valide le dossier et la subvention est versée le mois suivant. </a:t>
            </a:r>
          </a:p>
          <a:p>
            <a:pPr lvl="1">
              <a:buFontTx/>
              <a:buChar char="-"/>
            </a:pPr>
            <a:endParaRPr lang="fr-FR" sz="1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156EBE1C-30F7-4DD0-BD5E-B7509057778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78" t="24401" r="22223" b="26679"/>
          <a:stretch/>
        </p:blipFill>
        <p:spPr>
          <a:xfrm>
            <a:off x="1371600" y="6041362"/>
            <a:ext cx="1394269" cy="644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5299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4BC4F221-7D6A-D133-1FE0-2010D2D1617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074" b="9926"/>
          <a:stretch/>
        </p:blipFill>
        <p:spPr>
          <a:xfrm>
            <a:off x="1187015" y="2035556"/>
            <a:ext cx="7518400" cy="3552444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893386" cy="1320800"/>
          </a:xfrm>
        </p:spPr>
        <p:txBody>
          <a:bodyPr/>
          <a:lstStyle/>
          <a:p>
            <a:r>
              <a:rPr lang="fr-FR" dirty="0"/>
              <a:t>La demande de subvention : le site internet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1B281805-1011-4654-6625-0DF963D9EE8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78" t="24401" r="22223" b="26679"/>
          <a:stretch/>
        </p:blipFill>
        <p:spPr>
          <a:xfrm>
            <a:off x="1371600" y="6041362"/>
            <a:ext cx="1394269" cy="644834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824948" y="1270000"/>
            <a:ext cx="68381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+mj-lt"/>
                <a:cs typeface="Calibri" panose="020F0502020204030204" pitchFamily="34" charset="0"/>
              </a:rPr>
              <a:t>1</a:t>
            </a:r>
            <a:r>
              <a:rPr lang="fr-FR" baseline="30000" dirty="0">
                <a:latin typeface="+mj-lt"/>
                <a:cs typeface="Calibri" panose="020F0502020204030204" pitchFamily="34" charset="0"/>
              </a:rPr>
              <a:t>er</a:t>
            </a:r>
            <a:r>
              <a:rPr lang="fr-FR" dirty="0">
                <a:latin typeface="+mj-lt"/>
                <a:cs typeface="Calibri" panose="020F0502020204030204" pitchFamily="34" charset="0"/>
              </a:rPr>
              <a:t> étape : Se connecter </a:t>
            </a:r>
          </a:p>
        </p:txBody>
      </p:sp>
      <p:pic>
        <p:nvPicPr>
          <p:cNvPr id="2052" name="Image 6" descr="Une image contenant texte&#10;&#10;Description générée automatiquemen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0268" y="1558289"/>
            <a:ext cx="3101022" cy="4302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C990C3F4-A935-F8A3-DE1D-23D101FEEFF0}"/>
              </a:ext>
            </a:extLst>
          </p:cNvPr>
          <p:cNvSpPr/>
          <p:nvPr/>
        </p:nvSpPr>
        <p:spPr>
          <a:xfrm>
            <a:off x="8143875" y="3048000"/>
            <a:ext cx="1426845" cy="123825"/>
          </a:xfrm>
          <a:prstGeom prst="rect">
            <a:avLst/>
          </a:prstGeom>
          <a:noFill/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cxnSp>
        <p:nvCxnSpPr>
          <p:cNvPr id="9" name="Connecteur droit avec flèche 8">
            <a:extLst>
              <a:ext uri="{FF2B5EF4-FFF2-40B4-BE49-F238E27FC236}">
                <a16:creationId xmlns:a16="http://schemas.microsoft.com/office/drawing/2014/main" id="{F3F786D6-AB7B-E3DF-3A0B-9E93E4F6C78A}"/>
              </a:ext>
            </a:extLst>
          </p:cNvPr>
          <p:cNvCxnSpPr/>
          <p:nvPr/>
        </p:nvCxnSpPr>
        <p:spPr>
          <a:xfrm flipH="1">
            <a:off x="8935610" y="2351150"/>
            <a:ext cx="1385680" cy="59055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ZoneTexte 2">
            <a:extLst>
              <a:ext uri="{FF2B5EF4-FFF2-40B4-BE49-F238E27FC236}">
                <a16:creationId xmlns:a16="http://schemas.microsoft.com/office/drawing/2014/main" id="{36BA50E0-BBC4-8B3B-B703-F8262509D956}"/>
              </a:ext>
            </a:extLst>
          </p:cNvPr>
          <p:cNvSpPr txBox="1"/>
          <p:nvPr/>
        </p:nvSpPr>
        <p:spPr>
          <a:xfrm>
            <a:off x="540962" y="3146044"/>
            <a:ext cx="242824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Nom d’utilisateur = N° de dossier </a:t>
            </a:r>
          </a:p>
          <a:p>
            <a:endParaRPr lang="fr-FR" dirty="0"/>
          </a:p>
          <a:p>
            <a:r>
              <a:rPr lang="fr-FR" dirty="0"/>
              <a:t>Mot de passe = code de labellisation </a:t>
            </a:r>
          </a:p>
        </p:txBody>
      </p:sp>
    </p:spTree>
    <p:extLst>
      <p:ext uri="{BB962C8B-B14F-4D97-AF65-F5344CB8AC3E}">
        <p14:creationId xmlns:p14="http://schemas.microsoft.com/office/powerpoint/2010/main" val="7629593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1031D49F-67F5-3CD4-592E-9A6C87F38B6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519" b="7555"/>
          <a:stretch/>
        </p:blipFill>
        <p:spPr>
          <a:xfrm>
            <a:off x="1053908" y="2205458"/>
            <a:ext cx="7843520" cy="3791035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893386" cy="1320800"/>
          </a:xfrm>
        </p:spPr>
        <p:txBody>
          <a:bodyPr/>
          <a:lstStyle/>
          <a:p>
            <a:r>
              <a:rPr lang="fr-FR" dirty="0"/>
              <a:t>La demande de subvention : le site internet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1B281805-1011-4654-6625-0DF963D9EE8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78" t="24401" r="22223" b="26679"/>
          <a:stretch/>
        </p:blipFill>
        <p:spPr>
          <a:xfrm>
            <a:off x="1371600" y="6041362"/>
            <a:ext cx="1394269" cy="644834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824948" y="1270000"/>
            <a:ext cx="68381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+mj-lt"/>
                <a:cs typeface="Calibri" panose="020F0502020204030204" pitchFamily="34" charset="0"/>
              </a:rPr>
              <a:t>2</a:t>
            </a:r>
            <a:r>
              <a:rPr lang="fr-FR" baseline="30000" dirty="0">
                <a:latin typeface="+mj-lt"/>
                <a:cs typeface="Calibri" panose="020F0502020204030204" pitchFamily="34" charset="0"/>
              </a:rPr>
              <a:t>ème</a:t>
            </a:r>
            <a:r>
              <a:rPr lang="fr-FR" dirty="0">
                <a:latin typeface="+mj-lt"/>
                <a:cs typeface="Calibri" panose="020F0502020204030204" pitchFamily="34" charset="0"/>
              </a:rPr>
              <a:t> étape : Remplir les informations </a:t>
            </a:r>
          </a:p>
        </p:txBody>
      </p:sp>
      <p:cxnSp>
        <p:nvCxnSpPr>
          <p:cNvPr id="6" name="Connecteur droit avec flèche 5">
            <a:extLst>
              <a:ext uri="{FF2B5EF4-FFF2-40B4-BE49-F238E27FC236}">
                <a16:creationId xmlns:a16="http://schemas.microsoft.com/office/drawing/2014/main" id="{6AD412FA-5343-0701-1B4E-4AA7599593CF}"/>
              </a:ext>
            </a:extLst>
          </p:cNvPr>
          <p:cNvCxnSpPr/>
          <p:nvPr/>
        </p:nvCxnSpPr>
        <p:spPr>
          <a:xfrm flipH="1">
            <a:off x="4031505" y="3133725"/>
            <a:ext cx="1385680" cy="59055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84234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2E41DAE-67B2-3E2F-127B-D54B70471A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Qu’est-ce que c’est ?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F0B7AAE-A54B-C6A8-0515-E04C53DA66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753085"/>
            <a:ext cx="8596668" cy="3880773"/>
          </a:xfrm>
        </p:spPr>
        <p:txBody>
          <a:bodyPr>
            <a:normAutofit/>
          </a:bodyPr>
          <a:lstStyle/>
          <a:p>
            <a:r>
              <a:rPr lang="fr-FR" sz="20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 dispositif régional d’aide financière à destination des jeunes de moins de 25 ans en insertion et en difficulté d’accès au logement. </a:t>
            </a:r>
          </a:p>
          <a:p>
            <a:endParaRPr lang="fr-FR" sz="20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fr-FR" sz="20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r-FR" sz="20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 montant de l’aide varie entre </a:t>
            </a:r>
            <a:r>
              <a:rPr lang="fr-FR" sz="20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800 euros </a:t>
            </a:r>
            <a:r>
              <a:rPr lang="fr-FR" sz="20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(zone 1bis) et </a:t>
            </a:r>
            <a:r>
              <a:rPr lang="fr-FR" sz="20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600 euros</a:t>
            </a:r>
            <a:r>
              <a:rPr lang="fr-FR" sz="20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(reste IDF)</a:t>
            </a:r>
            <a:endParaRPr lang="fr-FR" sz="2000" dirty="0"/>
          </a:p>
          <a:p>
            <a:endParaRPr lang="fr-FR" sz="20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fr-FR" sz="20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r-FR" sz="20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Cette aide au paiement du loyer est versée directement à l’organisme de logement.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8FBD9359-0F4D-0D5C-329E-E4FDCE27BC4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78" t="24401" r="22223" b="26679"/>
          <a:stretch/>
        </p:blipFill>
        <p:spPr>
          <a:xfrm>
            <a:off x="1524000" y="6193762"/>
            <a:ext cx="1394269" cy="644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0598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0827FCC4-C871-914B-AEAC-0612159DB64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3221" t="5769" r="-31010" b="9188"/>
          <a:stretch/>
        </p:blipFill>
        <p:spPr>
          <a:xfrm>
            <a:off x="0" y="2204720"/>
            <a:ext cx="12192000" cy="404368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893386" cy="1320800"/>
          </a:xfrm>
        </p:spPr>
        <p:txBody>
          <a:bodyPr/>
          <a:lstStyle/>
          <a:p>
            <a:r>
              <a:rPr lang="fr-FR" dirty="0"/>
              <a:t>La demande de subvention : le site internet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1B281805-1011-4654-6625-0DF963D9EE8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78" t="24401" r="22223" b="26679"/>
          <a:stretch/>
        </p:blipFill>
        <p:spPr>
          <a:xfrm>
            <a:off x="1371600" y="6041362"/>
            <a:ext cx="1394269" cy="644834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824948" y="1270000"/>
            <a:ext cx="68381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+mj-lt"/>
                <a:cs typeface="Calibri" panose="020F0502020204030204" pitchFamily="34" charset="0"/>
              </a:rPr>
              <a:t>2</a:t>
            </a:r>
            <a:r>
              <a:rPr lang="fr-FR" baseline="30000" dirty="0">
                <a:latin typeface="+mj-lt"/>
                <a:cs typeface="Calibri" panose="020F0502020204030204" pitchFamily="34" charset="0"/>
              </a:rPr>
              <a:t>ème</a:t>
            </a:r>
            <a:r>
              <a:rPr lang="fr-FR" dirty="0">
                <a:latin typeface="+mj-lt"/>
                <a:cs typeface="Calibri" panose="020F0502020204030204" pitchFamily="34" charset="0"/>
              </a:rPr>
              <a:t> étape : Remplir les informations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414D163-C74A-6CD0-CFF6-81AE7F58CA22}"/>
              </a:ext>
            </a:extLst>
          </p:cNvPr>
          <p:cNvSpPr/>
          <p:nvPr/>
        </p:nvSpPr>
        <p:spPr>
          <a:xfrm>
            <a:off x="2479040" y="3956051"/>
            <a:ext cx="5807709" cy="20853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5" name="Connecteur droit avec flèche 4">
            <a:extLst>
              <a:ext uri="{FF2B5EF4-FFF2-40B4-BE49-F238E27FC236}">
                <a16:creationId xmlns:a16="http://schemas.microsoft.com/office/drawing/2014/main" id="{6CC443D3-7B05-0814-8007-A7E53DC65CA8}"/>
              </a:ext>
            </a:extLst>
          </p:cNvPr>
          <p:cNvCxnSpPr/>
          <p:nvPr/>
        </p:nvCxnSpPr>
        <p:spPr>
          <a:xfrm flipH="1">
            <a:off x="5687585" y="3794125"/>
            <a:ext cx="1385680" cy="59055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83985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893386" cy="1320800"/>
          </a:xfrm>
        </p:spPr>
        <p:txBody>
          <a:bodyPr/>
          <a:lstStyle/>
          <a:p>
            <a:r>
              <a:rPr lang="fr-FR" dirty="0"/>
              <a:t>La demande de subvention : le site internet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1B281805-1011-4654-6625-0DF963D9EE8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78" t="24401" r="22223" b="26679"/>
          <a:stretch/>
        </p:blipFill>
        <p:spPr>
          <a:xfrm>
            <a:off x="1371600" y="6041362"/>
            <a:ext cx="1394269" cy="644834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824948" y="1270000"/>
            <a:ext cx="68381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+mj-lt"/>
                <a:cs typeface="Calibri" panose="020F0502020204030204" pitchFamily="34" charset="0"/>
              </a:rPr>
              <a:t>2</a:t>
            </a:r>
            <a:r>
              <a:rPr lang="fr-FR" baseline="30000" dirty="0">
                <a:latin typeface="+mj-lt"/>
                <a:cs typeface="Calibri" panose="020F0502020204030204" pitchFamily="34" charset="0"/>
              </a:rPr>
              <a:t>ème</a:t>
            </a:r>
            <a:r>
              <a:rPr lang="fr-FR" dirty="0">
                <a:latin typeface="+mj-lt"/>
                <a:cs typeface="Calibri" panose="020F0502020204030204" pitchFamily="34" charset="0"/>
              </a:rPr>
              <a:t> étape : Remplir les informations 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5BC21D6B-1E84-D98E-7F4C-D8B88ECD1A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4948" y="1707227"/>
            <a:ext cx="8596668" cy="3880773"/>
          </a:xfrm>
        </p:spPr>
        <p:txBody>
          <a:bodyPr/>
          <a:lstStyle/>
          <a:p>
            <a:pPr algn="l"/>
            <a:endParaRPr lang="fr-FR" sz="18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fr-FR" sz="2000" b="1" i="0" u="none" strike="noStrike" baseline="0" dirty="0">
                <a:solidFill>
                  <a:schemeClr val="tx1"/>
                </a:solidFill>
                <a:latin typeface="Calibri" panose="020F0502020204030204" pitchFamily="34" charset="0"/>
              </a:rPr>
              <a:t>Dans l’espace bailleur</a:t>
            </a:r>
            <a:r>
              <a:rPr lang="fr-FR" sz="2000" b="0" i="0" u="none" strike="noStrike" baseline="0" dirty="0">
                <a:solidFill>
                  <a:schemeClr val="tx1"/>
                </a:solidFill>
                <a:latin typeface="Calibri" panose="020F0502020204030204" pitchFamily="34" charset="0"/>
              </a:rPr>
              <a:t>, si le nom de votre bailleur/association apparaît dans le menu déroulant, le sélectionner. Sinon cliquez dans « éditer » en vous munissant : </a:t>
            </a:r>
          </a:p>
          <a:p>
            <a:pPr marL="0" indent="0">
              <a:buNone/>
            </a:pPr>
            <a:r>
              <a:rPr lang="fr-FR" sz="2000" b="1" i="0" u="none" strike="noStrike" baseline="0" dirty="0">
                <a:solidFill>
                  <a:schemeClr val="tx1"/>
                </a:solidFill>
                <a:latin typeface="Calibri" panose="020F0502020204030204" pitchFamily="34" charset="0"/>
              </a:rPr>
              <a:t>- votre agrément préfectoral </a:t>
            </a:r>
            <a:r>
              <a:rPr lang="fr-FR" sz="2000" dirty="0">
                <a:solidFill>
                  <a:schemeClr val="tx1"/>
                </a:solidFill>
                <a:latin typeface="Calibri" panose="020F0502020204030204" pitchFamily="34" charset="0"/>
              </a:rPr>
              <a:t>pour les associations </a:t>
            </a:r>
            <a:r>
              <a:rPr lang="fr-FR" sz="2000" b="1" dirty="0">
                <a:solidFill>
                  <a:schemeClr val="tx1"/>
                </a:solidFill>
                <a:latin typeface="Calibri" panose="020F0502020204030204" pitchFamily="34" charset="0"/>
              </a:rPr>
              <a:t>ou un autre document officiel </a:t>
            </a:r>
            <a:r>
              <a:rPr lang="fr-FR" sz="2000" dirty="0">
                <a:solidFill>
                  <a:schemeClr val="tx1"/>
                </a:solidFill>
                <a:latin typeface="Calibri" panose="020F0502020204030204" pitchFamily="34" charset="0"/>
              </a:rPr>
              <a:t>pour les bailleurs sociaux</a:t>
            </a:r>
            <a:endParaRPr lang="fr-FR" sz="2000" i="0" u="none" strike="noStrike" baseline="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fr-FR" sz="2000" b="1" i="0" u="none" strike="noStrike" baseline="0" dirty="0">
                <a:solidFill>
                  <a:schemeClr val="tx1"/>
                </a:solidFill>
                <a:latin typeface="Calibri" panose="020F0502020204030204" pitchFamily="34" charset="0"/>
              </a:rPr>
              <a:t>- des statuts </a:t>
            </a:r>
            <a:endParaRPr lang="fr-FR" sz="2000" b="0" i="0" u="none" strike="noStrike" baseline="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fr-FR" sz="2000" b="1" i="0" u="none" strike="noStrike" baseline="0" dirty="0">
                <a:solidFill>
                  <a:schemeClr val="tx1"/>
                </a:solidFill>
                <a:latin typeface="Calibri" panose="020F0502020204030204" pitchFamily="34" charset="0"/>
              </a:rPr>
              <a:t>- et de votre RIB. </a:t>
            </a:r>
            <a:endParaRPr lang="fr-FR" sz="2000" b="0" i="0" u="none" strike="noStrike" baseline="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fr-FR" sz="2000" b="0" i="0" u="none" strike="noStrike" baseline="0" dirty="0">
                <a:solidFill>
                  <a:schemeClr val="tx1"/>
                </a:solidFill>
                <a:latin typeface="Calibri" panose="020F0502020204030204" pitchFamily="34" charset="0"/>
              </a:rPr>
              <a:t>Votre organisme sera dorénavant enregistré </a:t>
            </a:r>
          </a:p>
          <a:p>
            <a:pPr marL="0" indent="0">
              <a:buNone/>
            </a:pPr>
            <a:r>
              <a:rPr lang="fr-FR" sz="2000" b="0" i="0" u="none" strike="noStrike" baseline="0" dirty="0">
                <a:solidFill>
                  <a:schemeClr val="tx1"/>
                </a:solidFill>
                <a:latin typeface="Calibri" panose="020F0502020204030204" pitchFamily="34" charset="0"/>
              </a:rPr>
              <a:t>dans le menu déroulant. 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BE5EF0B8-F03B-6447-5596-4E64E79200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7059" y="3477139"/>
            <a:ext cx="4559593" cy="3380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319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>
            <a:extLst>
              <a:ext uri="{FF2B5EF4-FFF2-40B4-BE49-F238E27FC236}">
                <a16:creationId xmlns:a16="http://schemas.microsoft.com/office/drawing/2014/main" id="{697EE02D-41DD-2F8E-CA8E-4D94355EE9D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223" b="8889"/>
          <a:stretch/>
        </p:blipFill>
        <p:spPr>
          <a:xfrm>
            <a:off x="543727" y="1633473"/>
            <a:ext cx="8983889" cy="4289807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893386" cy="1320800"/>
          </a:xfrm>
        </p:spPr>
        <p:txBody>
          <a:bodyPr/>
          <a:lstStyle/>
          <a:p>
            <a:r>
              <a:rPr lang="fr-FR" dirty="0"/>
              <a:t>La demande de subvention : le site internet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1B281805-1011-4654-6625-0DF963D9EE8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78" t="24401" r="22223" b="26679"/>
          <a:stretch/>
        </p:blipFill>
        <p:spPr>
          <a:xfrm>
            <a:off x="1371600" y="6041362"/>
            <a:ext cx="1394269" cy="644834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824948" y="1270000"/>
            <a:ext cx="68381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+mj-lt"/>
                <a:cs typeface="Calibri" panose="020F0502020204030204" pitchFamily="34" charset="0"/>
              </a:rPr>
              <a:t>3</a:t>
            </a:r>
            <a:r>
              <a:rPr lang="fr-FR" baseline="30000" dirty="0">
                <a:latin typeface="+mj-lt"/>
                <a:cs typeface="Calibri" panose="020F0502020204030204" pitchFamily="34" charset="0"/>
              </a:rPr>
              <a:t>ème</a:t>
            </a:r>
            <a:r>
              <a:rPr lang="fr-FR" dirty="0">
                <a:latin typeface="+mj-lt"/>
                <a:cs typeface="Calibri" panose="020F0502020204030204" pitchFamily="34" charset="0"/>
              </a:rPr>
              <a:t> étape : Demander la subvention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3939A9DC-31E6-B4E9-5ED4-2EABEBC442C7}"/>
              </a:ext>
            </a:extLst>
          </p:cNvPr>
          <p:cNvSpPr txBox="1"/>
          <p:nvPr/>
        </p:nvSpPr>
        <p:spPr>
          <a:xfrm>
            <a:off x="3062685" y="5948199"/>
            <a:ext cx="8505032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fr-FR" sz="20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fr-FR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Le modèle « engagement du bailleur » est dans la </a:t>
            </a:r>
            <a:r>
              <a:rPr lang="fr-FR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Docuthèque</a:t>
            </a:r>
            <a:r>
              <a:rPr lang="fr-FR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</a:p>
        </p:txBody>
      </p:sp>
      <p:cxnSp>
        <p:nvCxnSpPr>
          <p:cNvPr id="11" name="Connecteur droit avec flèche 10">
            <a:extLst>
              <a:ext uri="{FF2B5EF4-FFF2-40B4-BE49-F238E27FC236}">
                <a16:creationId xmlns:a16="http://schemas.microsoft.com/office/drawing/2014/main" id="{9D150318-0E43-1CA5-390E-28C5450C99A2}"/>
              </a:ext>
            </a:extLst>
          </p:cNvPr>
          <p:cNvCxnSpPr/>
          <p:nvPr/>
        </p:nvCxnSpPr>
        <p:spPr>
          <a:xfrm flipH="1">
            <a:off x="1625989" y="1918219"/>
            <a:ext cx="1385680" cy="59055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FEC4F551-6FA2-8592-94D2-3B7C983A4EA6}"/>
              </a:ext>
            </a:extLst>
          </p:cNvPr>
          <p:cNvSpPr/>
          <p:nvPr/>
        </p:nvSpPr>
        <p:spPr>
          <a:xfrm>
            <a:off x="2121998" y="5558450"/>
            <a:ext cx="2631440" cy="33070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318910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893386" cy="1320800"/>
          </a:xfrm>
        </p:spPr>
        <p:txBody>
          <a:bodyPr/>
          <a:lstStyle/>
          <a:p>
            <a:r>
              <a:rPr lang="fr-FR" dirty="0"/>
              <a:t>La demande de subvention : le site internet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77334" y="1571309"/>
            <a:ext cx="8596668" cy="388077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Attendre d’avoir reçu la subvention pour cela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1B281805-1011-4654-6625-0DF963D9EE8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78" t="24401" r="22223" b="26679"/>
          <a:stretch/>
        </p:blipFill>
        <p:spPr>
          <a:xfrm>
            <a:off x="1371600" y="6041362"/>
            <a:ext cx="1394269" cy="644834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824948" y="1270000"/>
            <a:ext cx="68381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+mj-lt"/>
                <a:cs typeface="Calibri" panose="020F0502020204030204" pitchFamily="34" charset="0"/>
              </a:rPr>
              <a:t>4</a:t>
            </a:r>
            <a:r>
              <a:rPr lang="fr-FR" baseline="30000" dirty="0">
                <a:latin typeface="+mj-lt"/>
                <a:cs typeface="Calibri" panose="020F0502020204030204" pitchFamily="34" charset="0"/>
              </a:rPr>
              <a:t>ème</a:t>
            </a:r>
            <a:r>
              <a:rPr lang="fr-FR" dirty="0">
                <a:latin typeface="+mj-lt"/>
                <a:cs typeface="Calibri" panose="020F0502020204030204" pitchFamily="34" charset="0"/>
              </a:rPr>
              <a:t> étape : Clôturer le dossier 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BB49E0A0-5ED3-9F99-9EA6-64895427AE5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999" b="14381"/>
          <a:stretch/>
        </p:blipFill>
        <p:spPr>
          <a:xfrm>
            <a:off x="1721554" y="2107769"/>
            <a:ext cx="7292051" cy="3344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3022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230B8CD-858A-8167-AED7-3FD1B37CD3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Les éléments essentiels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DFA4BB7-1D70-FD87-B504-164A24C1F4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789114"/>
            <a:ext cx="8596668" cy="3880773"/>
          </a:xfrm>
        </p:spPr>
        <p:txBody>
          <a:bodyPr>
            <a:normAutofit lnSpcReduction="10000"/>
          </a:bodyPr>
          <a:lstStyle/>
          <a:p>
            <a:r>
              <a:rPr lang="fr-FR" sz="20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 demande de labellisation doit être portée par une structure d'accompagnement des jeunes de type Mission Locale, CLLAJ.... </a:t>
            </a:r>
          </a:p>
          <a:p>
            <a:endParaRPr lang="fr-FR" sz="20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r-FR" sz="20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 cela n’est pas possible, </a:t>
            </a:r>
            <a:r>
              <a:rPr lang="fr-FR" sz="20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 bailleur</a:t>
            </a:r>
            <a:r>
              <a:rPr lang="fr-FR" sz="20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peut </a:t>
            </a:r>
            <a:r>
              <a:rPr lang="fr-FR" sz="20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émettre la demande de labellisation pour </a:t>
            </a:r>
            <a:r>
              <a:rPr lang="fr-FR" sz="20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un.e</a:t>
            </a:r>
            <a:r>
              <a:rPr lang="fr-FR" sz="20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jeune. </a:t>
            </a:r>
          </a:p>
          <a:p>
            <a:endParaRPr lang="fr-FR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r-FR" sz="20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 jeune doit être </a:t>
            </a:r>
            <a:r>
              <a:rPr lang="fr-FR" sz="20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entré.e</a:t>
            </a:r>
            <a:r>
              <a:rPr lang="fr-FR" sz="20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dans le logement après avoir obtenue la labellisation.</a:t>
            </a:r>
          </a:p>
          <a:p>
            <a:endParaRPr lang="fr-FR" sz="20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r-FR" sz="20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Cette aide est attribuée pour une entrée dans le logement et ne prend pas en charge les impayés de loyer.</a:t>
            </a:r>
            <a:endParaRPr lang="fr-FR" sz="20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fr-FR" sz="20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9C844129-196E-83AF-B323-DFBE6B50689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78" t="24401" r="22223" b="26679"/>
          <a:stretch/>
        </p:blipFill>
        <p:spPr>
          <a:xfrm>
            <a:off x="1371600" y="6041362"/>
            <a:ext cx="1394269" cy="644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754691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18907E7-AF92-46B9-893F-99B4973941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 comité de pilotage (COPIL)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5F09050-BC68-4629-B65A-D6B2EF9615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333500"/>
            <a:ext cx="8596668" cy="4707862"/>
          </a:xfrm>
        </p:spPr>
        <p:txBody>
          <a:bodyPr>
            <a:normAutofit/>
          </a:bodyPr>
          <a:lstStyle/>
          <a:p>
            <a:r>
              <a:rPr lang="fr-FR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Etudie les demandes d’adhésion et d’indemnisation</a:t>
            </a:r>
          </a:p>
          <a:p>
            <a:r>
              <a:rPr lang="fr-FR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 réunit 8 fois par an en moyenne. </a:t>
            </a:r>
          </a:p>
          <a:p>
            <a:r>
              <a:rPr lang="fr-FR" sz="19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Est composé de :</a:t>
            </a:r>
          </a:p>
          <a:p>
            <a:pPr lvl="1"/>
            <a:r>
              <a:rPr lang="fr-FR" sz="19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 FAS IdF (qui assure le secrétariat exécutif)</a:t>
            </a:r>
          </a:p>
          <a:p>
            <a:pPr lvl="1"/>
            <a:r>
              <a:rPr lang="fr-FR" sz="19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 Conseil régional </a:t>
            </a:r>
            <a:r>
              <a:rPr lang="fr-FR" sz="19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d’IdF</a:t>
            </a:r>
            <a:endParaRPr lang="fr-FR" sz="19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fr-FR" sz="19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FAPIL, UNAFO, URHAJ, URCLLAJ</a:t>
            </a:r>
          </a:p>
          <a:p>
            <a:pPr lvl="1"/>
            <a:r>
              <a:rPr lang="fr-FR" sz="19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L’expert du dispositif</a:t>
            </a:r>
          </a:p>
          <a:p>
            <a:pPr lvl="1"/>
            <a:r>
              <a:rPr lang="fr-FR" sz="19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 représentants des associations adhérentes au Dispositif régional de sécurisation des associations d’insertion par le logement.</a:t>
            </a:r>
            <a:endParaRPr lang="fr-FR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1" indent="0" algn="ctr">
              <a:buNone/>
            </a:pPr>
            <a:r>
              <a:rPr lang="fr-FR" sz="33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Les objectifs : 4000 jeunes en 3 ans.</a:t>
            </a:r>
          </a:p>
          <a:p>
            <a:pPr lvl="1"/>
            <a:endParaRPr lang="fr-FR" dirty="0">
              <a:solidFill>
                <a:schemeClr val="tx1"/>
              </a:solidFill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6FBD87D4-539E-DC1E-55E5-E2F3DB30777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78" t="24401" r="22223" b="26679"/>
          <a:stretch/>
        </p:blipFill>
        <p:spPr>
          <a:xfrm>
            <a:off x="1371600" y="6041362"/>
            <a:ext cx="1394269" cy="644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48181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E4D316E-EDB7-4619-BBF8-B6A930EE12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Les grands principes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5C5536D-A4A6-45D4-89F9-BA3D218C65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723267"/>
            <a:ext cx="8596668" cy="3880773"/>
          </a:xfrm>
        </p:spPr>
        <p:txBody>
          <a:bodyPr>
            <a:normAutofit/>
          </a:bodyPr>
          <a:lstStyle/>
          <a:p>
            <a:r>
              <a:rPr lang="fr-FR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Mis en place par le Conseil régional IdF</a:t>
            </a:r>
          </a:p>
          <a:p>
            <a:endParaRPr lang="fr-FR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r-FR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 public cible : les jeunes en insertion « à une marche » de l’accès au logement</a:t>
            </a:r>
          </a:p>
          <a:p>
            <a:pPr marL="0" indent="0">
              <a:buNone/>
            </a:pPr>
            <a:endParaRPr lang="fr-FR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r-FR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 objectif de 4 000 jeunes aidé.es jusqu’en 2025</a:t>
            </a:r>
          </a:p>
          <a:p>
            <a:endParaRPr lang="fr-FR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r-FR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 réseau de partenaires pour </a:t>
            </a:r>
            <a:r>
              <a:rPr lang="fr-FR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orienter </a:t>
            </a:r>
            <a:r>
              <a:rPr lang="fr-FR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et </a:t>
            </a:r>
            <a:r>
              <a:rPr lang="fr-FR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loger</a:t>
            </a:r>
            <a:r>
              <a:rPr lang="fr-FR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les jeunes 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687158B9-0EEF-0333-16EA-E86F415521F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78" t="24401" r="22223" b="26679"/>
          <a:stretch/>
        </p:blipFill>
        <p:spPr>
          <a:xfrm>
            <a:off x="1371600" y="6041362"/>
            <a:ext cx="1394269" cy="644834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6BE06180-6726-C695-8B9F-29E8C521FC2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78" t="24401" r="22223" b="26679"/>
          <a:stretch/>
        </p:blipFill>
        <p:spPr>
          <a:xfrm>
            <a:off x="1524000" y="6193762"/>
            <a:ext cx="1394269" cy="644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59397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E4D316E-EDB7-4619-BBF8-B6A930EE12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Les critères d’éligibilité pour les jeunes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5C5536D-A4A6-45D4-89F9-BA3D218C65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591629"/>
            <a:ext cx="8596668" cy="3880773"/>
          </a:xfrm>
        </p:spPr>
        <p:txBody>
          <a:bodyPr>
            <a:normAutofit lnSpcReduction="10000"/>
          </a:bodyPr>
          <a:lstStyle/>
          <a:p>
            <a:pPr lvl="1"/>
            <a:r>
              <a:rPr lang="fr-FR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Avoir moins de 25 ans</a:t>
            </a:r>
          </a:p>
          <a:p>
            <a:pPr lvl="1"/>
            <a:endParaRPr lang="fr-FR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fr-FR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Être inscrit dans un parcours d’insertion (Garantie jeune, CEJ, PACEA, inscription au SIAO, formation professionnelle, alternance)</a:t>
            </a:r>
          </a:p>
          <a:p>
            <a:pPr lvl="1"/>
            <a:endParaRPr lang="fr-FR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fr-FR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Avoir un plafond de ressource à 950 €/mois*</a:t>
            </a:r>
          </a:p>
          <a:p>
            <a:pPr lvl="1"/>
            <a:endParaRPr lang="fr-FR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fr-FR" sz="2000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 possible être accompagné par un organisme orienteur (Mission Locale, CLLAJ, associations…), si ce n’est pas possible le bailleur pourra établir la demande de labellisation.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905C0ECB-B4D2-9162-B31B-1A6205D13A2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78" t="24401" r="22223" b="26679"/>
          <a:stretch/>
        </p:blipFill>
        <p:spPr>
          <a:xfrm>
            <a:off x="1371600" y="6041362"/>
            <a:ext cx="1394269" cy="644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3246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50994F5-29BE-F431-90E1-F2431FF63C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Les ressources : quelques précisions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EF5EC19-714F-20FD-B369-C0924E6D55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779589"/>
            <a:ext cx="8596668" cy="3880773"/>
          </a:xfrm>
        </p:spPr>
        <p:txBody>
          <a:bodyPr>
            <a:normAutofit lnSpcReduction="10000"/>
          </a:bodyPr>
          <a:lstStyle/>
          <a:p>
            <a:pPr marL="342900" lvl="0" indent="-342900">
              <a:buFont typeface="Calibri" panose="020F0502020204030204" pitchFamily="34" charset="0"/>
              <a:buChar char="-"/>
            </a:pPr>
            <a:r>
              <a:rPr lang="fr-FR" sz="2000" b="1" u="sng" dirty="0">
                <a:solidFill>
                  <a:schemeClr val="accent2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*NOUVEAUTE : Pour les familles monoparentales, le plafond des ressources est à 1425 euros </a:t>
            </a:r>
          </a:p>
          <a:p>
            <a:pPr marL="342900" lvl="0" indent="-342900">
              <a:buFont typeface="Calibri" panose="020F0502020204030204" pitchFamily="34" charset="0"/>
              <a:buChar char="-"/>
            </a:pPr>
            <a:r>
              <a:rPr lang="fr-FR" sz="2000" dirty="0">
                <a:solidFill>
                  <a:schemeClr val="accent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Sur les fiches de paies, nous considérons le net imposable.</a:t>
            </a:r>
            <a:endParaRPr lang="fr-FR" sz="2000" dirty="0">
              <a:solidFill>
                <a:schemeClr val="accent2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buFont typeface="Calibri" panose="020F0502020204030204" pitchFamily="34" charset="0"/>
              <a:buChar char="-"/>
            </a:pPr>
            <a:r>
              <a:rPr lang="fr-FR" sz="2000" dirty="0">
                <a:solidFill>
                  <a:schemeClr val="accent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Les allocations de la CAF (APL, allocations familiales, AEH) ne sont pas considérées comme des ressources en prendre en considération</a:t>
            </a:r>
            <a:endParaRPr lang="fr-FR" sz="2000" dirty="0">
              <a:solidFill>
                <a:schemeClr val="accent2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buFont typeface="Calibri" panose="020F0502020204030204" pitchFamily="34" charset="0"/>
              <a:buChar char="-"/>
            </a:pPr>
            <a:r>
              <a:rPr lang="fr-FR" sz="2000" dirty="0">
                <a:solidFill>
                  <a:schemeClr val="accent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L’allocation AAH est à prendre à compte. A</a:t>
            </a:r>
            <a:r>
              <a:rPr lang="fr-FR" sz="2000" dirty="0">
                <a:solidFill>
                  <a:schemeClr val="accent2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yant été revalorisée, le montant dépasse maintenant le plafond de ressources. </a:t>
            </a:r>
          </a:p>
          <a:p>
            <a:pPr marL="342900" lvl="0" indent="-342900">
              <a:buFont typeface="Calibri" panose="020F0502020204030204" pitchFamily="34" charset="0"/>
              <a:buChar char="-"/>
            </a:pPr>
            <a:r>
              <a:rPr lang="fr-FR" sz="2000" dirty="0">
                <a:solidFill>
                  <a:schemeClr val="accent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Pour les allocations CEJ et garantie jeune, il n’est pas nécessaire de fournir un justificatif de ressources le </a:t>
            </a:r>
            <a:r>
              <a:rPr lang="fr-FR" sz="2000" dirty="0" err="1">
                <a:solidFill>
                  <a:schemeClr val="accent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cerfa</a:t>
            </a:r>
            <a:r>
              <a:rPr lang="fr-FR" sz="2000" dirty="0">
                <a:solidFill>
                  <a:schemeClr val="accent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est suffisant.</a:t>
            </a:r>
            <a:endParaRPr lang="fr-FR" sz="2000" dirty="0">
              <a:solidFill>
                <a:schemeClr val="accent2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buFont typeface="Calibri" panose="020F0502020204030204" pitchFamily="34" charset="0"/>
              <a:buChar char="-"/>
            </a:pPr>
            <a:r>
              <a:rPr lang="fr-FR" sz="2000" dirty="0">
                <a:solidFill>
                  <a:schemeClr val="accent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Au cas par cas, il est possible de considérer les ressources des trois derniers mois, notamment s’il s’agit d’</a:t>
            </a:r>
            <a:r>
              <a:rPr lang="fr-FR" sz="2000" dirty="0" err="1">
                <a:solidFill>
                  <a:schemeClr val="accent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un.e</a:t>
            </a:r>
            <a:r>
              <a:rPr lang="fr-FR" sz="2000" dirty="0">
                <a:solidFill>
                  <a:schemeClr val="accent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jeune intérimaire. </a:t>
            </a:r>
            <a:endParaRPr lang="fr-FR" sz="2000" dirty="0">
              <a:solidFill>
                <a:schemeClr val="accent2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F2E7A24E-BE55-2DC0-0C6D-BF8A7393BB4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78" t="24401" r="22223" b="26679"/>
          <a:stretch/>
        </p:blipFill>
        <p:spPr>
          <a:xfrm>
            <a:off x="1371600" y="6041362"/>
            <a:ext cx="1394269" cy="644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99449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F4FC5A9-087D-C03B-D5FF-437DCED8B0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Comment cela fonctionne ?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D5AC8A3-9B15-22C5-F753-FEE290470D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751014"/>
            <a:ext cx="8596668" cy="3880773"/>
          </a:xfrm>
        </p:spPr>
        <p:txBody>
          <a:bodyPr/>
          <a:lstStyle/>
          <a:p>
            <a:pPr marL="0" indent="0">
              <a:buNone/>
            </a:pPr>
            <a:r>
              <a:rPr lang="fr-FR" sz="2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Trois étapes : </a:t>
            </a:r>
          </a:p>
          <a:p>
            <a:endParaRPr lang="fr-FR" sz="20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fr-FR" sz="20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 labellisation </a:t>
            </a:r>
            <a:r>
              <a:rPr lang="fr-FR" sz="20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l</a:t>
            </a:r>
            <a:r>
              <a:rPr lang="fr-FR" sz="20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es jeunes accompagné.es d’un partenaire orienteur font la demande.</a:t>
            </a:r>
          </a:p>
          <a:p>
            <a:pPr lvl="1"/>
            <a:endParaRPr lang="fr-FR" sz="20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fr-FR" sz="20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 jeune doit chercher un logement auprès d’un organisme de logement (bailleur associatif ou bailleur social).</a:t>
            </a:r>
          </a:p>
          <a:p>
            <a:pPr lvl="1"/>
            <a:endParaRPr lang="fr-FR" sz="20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fr-FR" sz="20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 demande de subvention </a:t>
            </a:r>
            <a:r>
              <a:rPr lang="fr-FR" sz="20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est </a:t>
            </a:r>
            <a:r>
              <a:rPr lang="fr-FR" sz="20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réalisée par l’organisme de logement.</a:t>
            </a:r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581BB7F3-4AE2-1FC7-7577-9D0CB24AE55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78" t="24401" r="22223" b="26679"/>
          <a:stretch/>
        </p:blipFill>
        <p:spPr>
          <a:xfrm>
            <a:off x="1371600" y="6041362"/>
            <a:ext cx="1394269" cy="644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60354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FAF163A-9C33-AB0C-2D46-C8AE07CB39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800" dirty="0"/>
              <a:t>Les tutoriels, une aide pour se connecter sur la plateforme</a:t>
            </a:r>
          </a:p>
        </p:txBody>
      </p:sp>
      <p:pic>
        <p:nvPicPr>
          <p:cNvPr id="7" name="Espace réservé du contenu 6">
            <a:extLst>
              <a:ext uri="{FF2B5EF4-FFF2-40B4-BE49-F238E27FC236}">
                <a16:creationId xmlns:a16="http://schemas.microsoft.com/office/drawing/2014/main" id="{1DD21733-47B9-315C-9E6F-86683A52C39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5963" b="5882"/>
          <a:stretch/>
        </p:blipFill>
        <p:spPr>
          <a:xfrm>
            <a:off x="5291668" y="3200401"/>
            <a:ext cx="6900332" cy="3454400"/>
          </a:xfr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9A28EA4F-D09B-A018-877D-6CA93801FFC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778" b="8889"/>
          <a:stretch/>
        </p:blipFill>
        <p:spPr>
          <a:xfrm>
            <a:off x="383348" y="1974850"/>
            <a:ext cx="7477760" cy="3589324"/>
          </a:xfrm>
          <a:prstGeom prst="rect">
            <a:avLst/>
          </a:prstGeom>
        </p:spPr>
      </p:pic>
      <p:cxnSp>
        <p:nvCxnSpPr>
          <p:cNvPr id="8" name="Connecteur droit avec flèche 7">
            <a:extLst>
              <a:ext uri="{FF2B5EF4-FFF2-40B4-BE49-F238E27FC236}">
                <a16:creationId xmlns:a16="http://schemas.microsoft.com/office/drawing/2014/main" id="{0213C28F-6B98-163E-0D6B-92A6D9F1674C}"/>
              </a:ext>
            </a:extLst>
          </p:cNvPr>
          <p:cNvCxnSpPr/>
          <p:nvPr/>
        </p:nvCxnSpPr>
        <p:spPr>
          <a:xfrm flipH="1">
            <a:off x="4282828" y="2529206"/>
            <a:ext cx="1385680" cy="59055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88552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C9380A8-18B4-DBD6-6A0F-C58D0C3015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Labellisation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6BF76B0-5165-B6CD-D228-F5D8007054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625" y="1552575"/>
            <a:ext cx="8845377" cy="4488787"/>
          </a:xfrm>
        </p:spPr>
        <p:txBody>
          <a:bodyPr>
            <a:normAutofit lnSpcReduction="10000"/>
          </a:bodyPr>
          <a:lstStyle/>
          <a:p>
            <a:r>
              <a:rPr lang="fr-FR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Réalisée par le </a:t>
            </a:r>
            <a:r>
              <a:rPr lang="fr-FR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partenaire orienteur </a:t>
            </a:r>
            <a:r>
              <a:rPr lang="fr-FR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fr-FR" sz="20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CLLAJ, Mission locale, Centre d’hébergement </a:t>
            </a:r>
            <a:r>
              <a:rPr lang="fr-FR" sz="20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etc</a:t>
            </a:r>
            <a:r>
              <a:rPr lang="fr-FR" sz="20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fr-FR" sz="20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ou bailleur.</a:t>
            </a:r>
            <a:endParaRPr lang="fr-FR" sz="2000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fr-FR" sz="2000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r-FR" sz="20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Sur le site de Confiance IdF Jeune : </a:t>
            </a:r>
            <a:r>
              <a:rPr lang="fr-FR" sz="2000" u="sng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2"/>
              </a:rPr>
              <a:t>https://confiance-idf-jeune.fr</a:t>
            </a:r>
            <a:endParaRPr lang="fr-FR" sz="2000" u="sng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fr-FR" sz="2000" u="sng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r-FR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 demande doit être réalisée avant l’entrée ou bien le mois suivant l’entrée du /de la jeune dans le logement </a:t>
            </a:r>
          </a:p>
          <a:p>
            <a:endParaRPr lang="fr-FR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r-FR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 certificat de labellisation est à remettre à l’association gestionnaire de logement ou au bailleur social qui logera le/la jeune.</a:t>
            </a:r>
          </a:p>
          <a:p>
            <a:endParaRPr lang="fr-FR" sz="20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r-FR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 certificat de labélisation est valable 3 mois (renouvelable).</a:t>
            </a:r>
          </a:p>
          <a:p>
            <a:endParaRPr lang="fr-FR" sz="20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endParaRPr lang="fr-FR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9D5FCF76-0271-3D9D-DA5A-DC41997AFF7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78" t="24401" r="22223" b="26679"/>
          <a:stretch/>
        </p:blipFill>
        <p:spPr>
          <a:xfrm>
            <a:off x="1371600" y="6041362"/>
            <a:ext cx="1394269" cy="644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16002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44396" y="1739348"/>
            <a:ext cx="7598047" cy="4624431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Labellisation : le site internet 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1B281805-1011-4654-6625-0DF963D9EE8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78" t="24401" r="22223" b="26679"/>
          <a:stretch/>
        </p:blipFill>
        <p:spPr>
          <a:xfrm>
            <a:off x="1371600" y="6041362"/>
            <a:ext cx="1394269" cy="644834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824948" y="1270000"/>
            <a:ext cx="45819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1</a:t>
            </a:r>
            <a:r>
              <a:rPr lang="fr-FR" baseline="30000" dirty="0"/>
              <a:t>er</a:t>
            </a:r>
            <a:r>
              <a:rPr lang="fr-FR" dirty="0"/>
              <a:t> étape : créer son compte orienteur</a:t>
            </a:r>
          </a:p>
        </p:txBody>
      </p:sp>
    </p:spTree>
    <p:extLst>
      <p:ext uri="{BB962C8B-B14F-4D97-AF65-F5344CB8AC3E}">
        <p14:creationId xmlns:p14="http://schemas.microsoft.com/office/powerpoint/2010/main" val="186688450"/>
      </p:ext>
    </p:extLst>
  </p:cSld>
  <p:clrMapOvr>
    <a:masterClrMapping/>
  </p:clrMapOvr>
</p:sld>
</file>

<file path=ppt/theme/theme1.xml><?xml version="1.0" encoding="utf-8"?>
<a:theme xmlns:a="http://schemas.openxmlformats.org/drawingml/2006/main" name="Facette">
  <a:themeElements>
    <a:clrScheme name="Fnars IdF">
      <a:dk1>
        <a:srgbClr val="006E78"/>
      </a:dk1>
      <a:lt1>
        <a:srgbClr val="FFFFFF"/>
      </a:lt1>
      <a:dk2>
        <a:srgbClr val="006E78"/>
      </a:dk2>
      <a:lt2>
        <a:srgbClr val="FFFFFF"/>
      </a:lt2>
      <a:accent1>
        <a:srgbClr val="78B428"/>
      </a:accent1>
      <a:accent2>
        <a:srgbClr val="006E78"/>
      </a:accent2>
      <a:accent3>
        <a:srgbClr val="0095AD"/>
      </a:accent3>
      <a:accent4>
        <a:srgbClr val="928270"/>
      </a:accent4>
      <a:accent5>
        <a:srgbClr val="751851"/>
      </a:accent5>
      <a:accent6>
        <a:srgbClr val="E4650E"/>
      </a:accent6>
      <a:hlink>
        <a:srgbClr val="2D6B44"/>
      </a:hlink>
      <a:folHlink>
        <a:srgbClr val="737E0E"/>
      </a:folHlink>
    </a:clrScheme>
    <a:fontScheme name="Facette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te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518</TotalTime>
  <Words>1248</Words>
  <Application>Microsoft Office PowerPoint</Application>
  <PresentationFormat>Grand écran</PresentationFormat>
  <Paragraphs>133</Paragraphs>
  <Slides>25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25</vt:i4>
      </vt:variant>
    </vt:vector>
  </HeadingPairs>
  <TitlesOfParts>
    <vt:vector size="31" baseType="lpstr">
      <vt:lpstr>Arial</vt:lpstr>
      <vt:lpstr>Avenir LT Std 45 Book</vt:lpstr>
      <vt:lpstr>Calibri</vt:lpstr>
      <vt:lpstr>Trebuchet MS</vt:lpstr>
      <vt:lpstr>Wingdings 3</vt:lpstr>
      <vt:lpstr>Facette</vt:lpstr>
      <vt:lpstr>Confiance Ile-de-France Jeune</vt:lpstr>
      <vt:lpstr>Qu’est-ce que c’est ? </vt:lpstr>
      <vt:lpstr>Les grands principes</vt:lpstr>
      <vt:lpstr>Les critères d’éligibilité pour les jeunes</vt:lpstr>
      <vt:lpstr>Les ressources : quelques précisions </vt:lpstr>
      <vt:lpstr>Comment cela fonctionne ? </vt:lpstr>
      <vt:lpstr>Les tutoriels, une aide pour se connecter sur la plateforme</vt:lpstr>
      <vt:lpstr>Labellisation </vt:lpstr>
      <vt:lpstr>Labellisation : le site internet </vt:lpstr>
      <vt:lpstr>Labellisation : le site internet </vt:lpstr>
      <vt:lpstr>Labellisation : le site internet </vt:lpstr>
      <vt:lpstr>Labellisation : le site internet </vt:lpstr>
      <vt:lpstr>La docuthèque : un espace de ressources</vt:lpstr>
      <vt:lpstr>Labellisation : le site internet </vt:lpstr>
      <vt:lpstr>Le transfert de dossier</vt:lpstr>
      <vt:lpstr>Labellisation : questions fréquentes</vt:lpstr>
      <vt:lpstr>Demande de subvention </vt:lpstr>
      <vt:lpstr>La demande de subvention : le site internet</vt:lpstr>
      <vt:lpstr>La demande de subvention : le site internet</vt:lpstr>
      <vt:lpstr>La demande de subvention : le site internet</vt:lpstr>
      <vt:lpstr>La demande de subvention : le site internet</vt:lpstr>
      <vt:lpstr>La demande de subvention : le site internet</vt:lpstr>
      <vt:lpstr>La demande de subvention : le site internet</vt:lpstr>
      <vt:lpstr>Les éléments essentiels </vt:lpstr>
      <vt:lpstr>Le comité de pilotage (COPIL)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Confiance Ile-de-France Jeune</dc:title>
  <dc:creator>Clara PAPIAU</dc:creator>
  <cp:lastModifiedBy>Clara PAPIAU</cp:lastModifiedBy>
  <cp:revision>41</cp:revision>
  <dcterms:created xsi:type="dcterms:W3CDTF">2022-10-21T14:43:33Z</dcterms:created>
  <dcterms:modified xsi:type="dcterms:W3CDTF">2023-10-24T10:04:31Z</dcterms:modified>
</cp:coreProperties>
</file>