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layfair Display"/>
      <p:regular r:id="rId21"/>
      <p:bold r:id="rId22"/>
      <p:italic r:id="rId23"/>
      <p:boldItalic r:id="rId24"/>
    </p:embeddedFont>
    <p:embeddedFont>
      <p:font typeface="Montserrat"/>
      <p:regular r:id="rId25"/>
      <p:bold r:id="rId26"/>
      <p:italic r:id="rId27"/>
      <p:boldItalic r:id="rId28"/>
    </p:embeddedFont>
    <p:embeddedFont>
      <p:font typeface="Oswald"/>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swald-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Bonjour à tous et à toutes, je vous propose une restitution courte de cette enquête réalisée l’an dernier. Enquête pour laquelle nous sommes allés interroger certains et certaines d’entre vous.</a:t>
            </a:r>
            <a:endParaRPr/>
          </a:p>
          <a:p>
            <a:pPr indent="0" lvl="0" marL="0" rtl="0" algn="l">
              <a:spcBef>
                <a:spcPts val="0"/>
              </a:spcBef>
              <a:spcAft>
                <a:spcPts val="0"/>
              </a:spcAft>
              <a:buNone/>
            </a:pPr>
            <a:r>
              <a:rPr lang="fr"/>
              <a:t>N’hésitez pas à m’arrêter si je ne suis pas claire ou si vous ne comprenez pas certaines choses.</a:t>
            </a:r>
            <a:endParaRPr/>
          </a:p>
          <a:p>
            <a:pPr indent="0" lvl="0" marL="0" rtl="0" algn="l">
              <a:spcBef>
                <a:spcPts val="0"/>
              </a:spcBef>
              <a:spcAft>
                <a:spcPts val="0"/>
              </a:spcAft>
              <a:buNone/>
            </a:pPr>
            <a:r>
              <a:rPr lang="fr"/>
              <a:t>Citez les personnes présentes dans la salle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d7db41feb2_0_2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d7db41feb2_0_2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c893afc92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c893afc92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7db41feb2_0_2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7db41feb2_0_2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c893afc92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c893afc92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7db41feb2_0_1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7db41feb2_0_1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d7db41feb2_0_19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d7db41feb2_0_1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7db41feb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7db41feb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Si je ne suis pas claire dans mes explications, ou que je vais trop vite, n’hésitez pas à m’arrêter.</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7db41feb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7db41feb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Dès qu’on parlera d’accès aux soin, ou de santé, on sous-entendra santé visuelle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7db41feb2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7db41feb2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d7db41feb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d7db41feb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7db41feb2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d7db41feb2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d7db41feb2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7db41feb2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d7db41feb2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d7db41feb2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7db41feb2_0_1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d7db41feb2_0_1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Pour passer d’une catégorie à une autre, il faudra avoir un sentiment d’auto-efficacité fort;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p:cSld name="AUTOLAYOUT">
    <p:bg>
      <p:bgPr>
        <a:solidFill>
          <a:srgbClr val="FFFFFF"/>
        </a:solidFill>
      </p:bgPr>
    </p:bg>
    <p:spTree>
      <p:nvGrpSpPr>
        <p:cNvPr id="54" name="Shape 54"/>
        <p:cNvGrpSpPr/>
        <p:nvPr/>
      </p:nvGrpSpPr>
      <p:grpSpPr>
        <a:xfrm>
          <a:off x="0" y="0"/>
          <a:ext cx="0" cy="0"/>
          <a:chOff x="0" y="0"/>
          <a:chExt cx="0" cy="0"/>
        </a:xfrm>
      </p:grpSpPr>
      <p:sp>
        <p:nvSpPr>
          <p:cNvPr id="55" name="Google Shape;55;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3"/>
          <p:cNvGrpSpPr/>
          <p:nvPr/>
        </p:nvGrpSpPr>
        <p:grpSpPr>
          <a:xfrm>
            <a:off x="2" y="4713898"/>
            <a:ext cx="3047923" cy="429600"/>
            <a:chOff x="-73" y="4713898"/>
            <a:chExt cx="3047923" cy="429600"/>
          </a:xfrm>
        </p:grpSpPr>
        <p:sp>
          <p:nvSpPr>
            <p:cNvPr id="57" name="Google Shape;57;p13"/>
            <p:cNvSpPr/>
            <p:nvPr/>
          </p:nvSpPr>
          <p:spPr>
            <a:xfrm rot="-5400000">
              <a:off x="2452050" y="4547698"/>
              <a:ext cx="429600" cy="762000"/>
            </a:xfrm>
            <a:prstGeom prst="rtTriangl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rot="-5400000">
              <a:off x="928119" y="4547698"/>
              <a:ext cx="4296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flipH="1" rot="5400000">
              <a:off x="1689952"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flipH="1" rot="5400000">
              <a:off x="166127" y="4547698"/>
              <a:ext cx="4296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3"/>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ph type="title"/>
          </p:nvPr>
        </p:nvSpPr>
        <p:spPr>
          <a:xfrm>
            <a:off x="185350" y="352000"/>
            <a:ext cx="2683200" cy="4078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63" name="Google Shape;6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AUTOLAYOUT_1">
    <p:bg>
      <p:bgPr>
        <a:solidFill>
          <a:srgbClr val="FFFFFF"/>
        </a:solidFill>
      </p:bgPr>
    </p:bg>
    <p:spTree>
      <p:nvGrpSpPr>
        <p:cNvPr id="64" name="Shape 64"/>
        <p:cNvGrpSpPr/>
        <p:nvPr/>
      </p:nvGrpSpPr>
      <p:grpSpPr>
        <a:xfrm>
          <a:off x="0" y="0"/>
          <a:ext cx="0" cy="0"/>
          <a:chOff x="0" y="0"/>
          <a:chExt cx="0" cy="0"/>
        </a:xfrm>
      </p:grpSpPr>
      <p:sp>
        <p:nvSpPr>
          <p:cNvPr id="65" name="Google Shape;65;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6" name="Google Shape;66;p14"/>
          <p:cNvCxnSpPr/>
          <p:nvPr/>
        </p:nvCxnSpPr>
        <p:spPr>
          <a:xfrm>
            <a:off x="466325" y="353995"/>
            <a:ext cx="660000" cy="0"/>
          </a:xfrm>
          <a:prstGeom prst="straightConnector1">
            <a:avLst/>
          </a:prstGeom>
          <a:noFill/>
          <a:ln cap="flat" cmpd="sng" w="76200">
            <a:solidFill>
              <a:schemeClr val="dk1"/>
            </a:solidFill>
            <a:prstDash val="solid"/>
            <a:round/>
            <a:headEnd len="sm" w="sm" type="none"/>
            <a:tailEnd len="sm" w="sm" type="none"/>
          </a:ln>
        </p:spPr>
      </p:cxnSp>
      <p:sp>
        <p:nvSpPr>
          <p:cNvPr id="67" name="Google Shape;67;p14"/>
          <p:cNvSpPr txBox="1"/>
          <p:nvPr>
            <p:ph type="title"/>
          </p:nvPr>
        </p:nvSpPr>
        <p:spPr>
          <a:xfrm>
            <a:off x="349300" y="450120"/>
            <a:ext cx="3898200" cy="41154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68" name="Google Shape;68;p14"/>
          <p:cNvSpPr txBox="1"/>
          <p:nvPr>
            <p:ph idx="1" type="body"/>
          </p:nvPr>
        </p:nvSpPr>
        <p:spPr>
          <a:xfrm>
            <a:off x="4572000" y="450120"/>
            <a:ext cx="4222800" cy="41154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9" name="Google Shape;6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2">
  <p:cSld name="AUTOLAYOUT_2">
    <p:bg>
      <p:bgPr>
        <a:solidFill>
          <a:srgbClr val="FFFFFF"/>
        </a:solidFill>
      </p:bgPr>
    </p:bg>
    <p:spTree>
      <p:nvGrpSpPr>
        <p:cNvPr id="70" name="Shape 70"/>
        <p:cNvGrpSpPr/>
        <p:nvPr/>
      </p:nvGrpSpPr>
      <p:grpSpPr>
        <a:xfrm>
          <a:off x="0" y="0"/>
          <a:ext cx="0" cy="0"/>
          <a:chOff x="0" y="0"/>
          <a:chExt cx="0" cy="0"/>
        </a:xfrm>
      </p:grpSpPr>
      <p:sp>
        <p:nvSpPr>
          <p:cNvPr id="71" name="Google Shape;71;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25"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6551675" y="0"/>
            <a:ext cx="25923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10800000">
            <a:off x="3991228"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rot="10800000">
            <a:off x="3991228" y="0"/>
            <a:ext cx="1727100" cy="1741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rot="10800000">
            <a:off x="4431837"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10800000">
            <a:off x="4431837" y="0"/>
            <a:ext cx="1727100" cy="1741500"/>
          </a:xfrm>
          <a:prstGeom prst="flowChartDelay">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rot="10800000">
            <a:off x="4856511" y="0"/>
            <a:ext cx="1727100" cy="1741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10800000">
            <a:off x="4856511" y="0"/>
            <a:ext cx="1727100" cy="17415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ph type="title"/>
          </p:nvPr>
        </p:nvSpPr>
        <p:spPr>
          <a:xfrm>
            <a:off x="324475" y="148225"/>
            <a:ext cx="3559500" cy="1373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81" name="Google Shape;81;p15"/>
          <p:cNvSpPr txBox="1"/>
          <p:nvPr>
            <p:ph idx="1" type="body"/>
          </p:nvPr>
        </p:nvSpPr>
        <p:spPr>
          <a:xfrm>
            <a:off x="324475" y="1920450"/>
            <a:ext cx="8494800" cy="27042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82" name="Google Shape;82;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3">
  <p:cSld name="AUTOLAYOUT_3">
    <p:spTree>
      <p:nvGrpSpPr>
        <p:cNvPr id="83" name="Shape 83"/>
        <p:cNvGrpSpPr/>
        <p:nvPr/>
      </p:nvGrpSpPr>
      <p:grpSpPr>
        <a:xfrm>
          <a:off x="0" y="0"/>
          <a:ext cx="0" cy="0"/>
          <a:chOff x="0" y="0"/>
          <a:chExt cx="0" cy="0"/>
        </a:xfrm>
      </p:grpSpPr>
      <p:pic>
        <p:nvPicPr>
          <p:cNvPr id="84" name="Google Shape;84;p16"/>
          <p:cNvPicPr preferRelativeResize="0"/>
          <p:nvPr/>
        </p:nvPicPr>
        <p:blipFill>
          <a:blip r:embed="rId2">
            <a:alphaModFix/>
          </a:blip>
          <a:stretch>
            <a:fillRect/>
          </a:stretch>
        </p:blipFill>
        <p:spPr>
          <a:xfrm>
            <a:off x="0" y="0"/>
            <a:ext cx="9144000" cy="5143504"/>
          </a:xfrm>
          <a:prstGeom prst="rect">
            <a:avLst/>
          </a:prstGeom>
          <a:noFill/>
          <a:ln>
            <a:noFill/>
          </a:ln>
        </p:spPr>
      </p:pic>
      <p:sp>
        <p:nvSpPr>
          <p:cNvPr id="85" name="Google Shape;85;p16"/>
          <p:cNvSpPr txBox="1"/>
          <p:nvPr>
            <p:ph idx="1" type="body"/>
          </p:nvPr>
        </p:nvSpPr>
        <p:spPr>
          <a:xfrm>
            <a:off x="4026275" y="1812325"/>
            <a:ext cx="4747200" cy="27045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24242"/>
              </a:buClr>
              <a:buSzPts val="1400"/>
              <a:buChar char="●"/>
              <a:defRPr sz="1400">
                <a:solidFill>
                  <a:srgbClr val="424242"/>
                </a:solidFill>
              </a:defRPr>
            </a:lvl1pPr>
            <a:lvl2pPr indent="-304800" lvl="1" marL="914400" algn="l">
              <a:lnSpc>
                <a:spcPct val="115000"/>
              </a:lnSpc>
              <a:spcBef>
                <a:spcPts val="0"/>
              </a:spcBef>
              <a:spcAft>
                <a:spcPts val="0"/>
              </a:spcAft>
              <a:buClr>
                <a:srgbClr val="424242"/>
              </a:buClr>
              <a:buSzPts val="1200"/>
              <a:buChar char="○"/>
              <a:defRPr sz="1200">
                <a:solidFill>
                  <a:srgbClr val="424242"/>
                </a:solidFill>
              </a:defRPr>
            </a:lvl2pPr>
            <a:lvl3pPr indent="-304800" lvl="2" marL="1371600" algn="l">
              <a:lnSpc>
                <a:spcPct val="115000"/>
              </a:lnSpc>
              <a:spcBef>
                <a:spcPts val="0"/>
              </a:spcBef>
              <a:spcAft>
                <a:spcPts val="0"/>
              </a:spcAft>
              <a:buClr>
                <a:srgbClr val="424242"/>
              </a:buClr>
              <a:buSzPts val="1200"/>
              <a:buChar char="■"/>
              <a:defRPr sz="1200">
                <a:solidFill>
                  <a:srgbClr val="424242"/>
                </a:solidFill>
              </a:defRPr>
            </a:lvl3pPr>
            <a:lvl4pPr indent="-304800" lvl="3" marL="1828800" algn="l">
              <a:lnSpc>
                <a:spcPct val="115000"/>
              </a:lnSpc>
              <a:spcBef>
                <a:spcPts val="0"/>
              </a:spcBef>
              <a:spcAft>
                <a:spcPts val="0"/>
              </a:spcAft>
              <a:buClr>
                <a:srgbClr val="424242"/>
              </a:buClr>
              <a:buSzPts val="1200"/>
              <a:buChar char="●"/>
              <a:defRPr sz="1200">
                <a:solidFill>
                  <a:srgbClr val="424242"/>
                </a:solidFill>
              </a:defRPr>
            </a:lvl4pPr>
            <a:lvl5pPr indent="-304800" lvl="4" marL="2286000" algn="l">
              <a:lnSpc>
                <a:spcPct val="115000"/>
              </a:lnSpc>
              <a:spcBef>
                <a:spcPts val="0"/>
              </a:spcBef>
              <a:spcAft>
                <a:spcPts val="0"/>
              </a:spcAft>
              <a:buClr>
                <a:srgbClr val="424242"/>
              </a:buClr>
              <a:buSzPts val="1200"/>
              <a:buChar char="○"/>
              <a:defRPr sz="1200">
                <a:solidFill>
                  <a:srgbClr val="424242"/>
                </a:solidFill>
              </a:defRPr>
            </a:lvl5pPr>
            <a:lvl6pPr indent="-304800" lvl="5" marL="2743200" algn="l">
              <a:lnSpc>
                <a:spcPct val="115000"/>
              </a:lnSpc>
              <a:spcBef>
                <a:spcPts val="0"/>
              </a:spcBef>
              <a:spcAft>
                <a:spcPts val="0"/>
              </a:spcAft>
              <a:buClr>
                <a:srgbClr val="424242"/>
              </a:buClr>
              <a:buSzPts val="1200"/>
              <a:buChar char="■"/>
              <a:defRPr sz="1200">
                <a:solidFill>
                  <a:srgbClr val="424242"/>
                </a:solidFill>
              </a:defRPr>
            </a:lvl6pPr>
            <a:lvl7pPr indent="-304800" lvl="6" marL="3200400" algn="l">
              <a:lnSpc>
                <a:spcPct val="115000"/>
              </a:lnSpc>
              <a:spcBef>
                <a:spcPts val="0"/>
              </a:spcBef>
              <a:spcAft>
                <a:spcPts val="0"/>
              </a:spcAft>
              <a:buClr>
                <a:srgbClr val="424242"/>
              </a:buClr>
              <a:buSzPts val="1200"/>
              <a:buChar char="●"/>
              <a:defRPr sz="1200">
                <a:solidFill>
                  <a:srgbClr val="424242"/>
                </a:solidFill>
              </a:defRPr>
            </a:lvl7pPr>
            <a:lvl8pPr indent="-304800" lvl="7" marL="3657600" algn="l">
              <a:lnSpc>
                <a:spcPct val="115000"/>
              </a:lnSpc>
              <a:spcBef>
                <a:spcPts val="0"/>
              </a:spcBef>
              <a:spcAft>
                <a:spcPts val="0"/>
              </a:spcAft>
              <a:buClr>
                <a:srgbClr val="424242"/>
              </a:buClr>
              <a:buSzPts val="1200"/>
              <a:buChar char="○"/>
              <a:defRPr sz="1200">
                <a:solidFill>
                  <a:srgbClr val="424242"/>
                </a:solidFill>
              </a:defRPr>
            </a:lvl8pPr>
            <a:lvl9pPr indent="-317500" lvl="8" marL="4114800" algn="l">
              <a:lnSpc>
                <a:spcPct val="115000"/>
              </a:lnSpc>
              <a:spcBef>
                <a:spcPts val="0"/>
              </a:spcBef>
              <a:spcAft>
                <a:spcPts val="0"/>
              </a:spcAft>
              <a:buClr>
                <a:srgbClr val="424242"/>
              </a:buClr>
              <a:buSzPts val="1400"/>
              <a:buChar char="■"/>
              <a:defRPr sz="1400">
                <a:solidFill>
                  <a:srgbClr val="424242"/>
                </a:solidFill>
              </a:defRPr>
            </a:lvl9pPr>
          </a:lstStyle>
          <a:p/>
        </p:txBody>
      </p:sp>
      <p:sp>
        <p:nvSpPr>
          <p:cNvPr id="86" name="Google Shape;8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424242"/>
                </a:solidFill>
              </a:defRPr>
            </a:lvl1pPr>
            <a:lvl2pPr lvl="1" algn="r">
              <a:lnSpc>
                <a:spcPct val="100000"/>
              </a:lnSpc>
              <a:spcAft>
                <a:spcPts val="0"/>
              </a:spcAft>
              <a:buNone/>
              <a:defRPr sz="1000">
                <a:solidFill>
                  <a:srgbClr val="424242"/>
                </a:solidFill>
              </a:defRPr>
            </a:lvl2pPr>
            <a:lvl3pPr lvl="2" algn="r">
              <a:lnSpc>
                <a:spcPct val="100000"/>
              </a:lnSpc>
              <a:spcAft>
                <a:spcPts val="0"/>
              </a:spcAft>
              <a:buNone/>
              <a:defRPr sz="1000">
                <a:solidFill>
                  <a:srgbClr val="424242"/>
                </a:solidFill>
              </a:defRPr>
            </a:lvl3pPr>
            <a:lvl4pPr lvl="3" algn="r">
              <a:lnSpc>
                <a:spcPct val="100000"/>
              </a:lnSpc>
              <a:spcAft>
                <a:spcPts val="0"/>
              </a:spcAft>
              <a:buNone/>
              <a:defRPr sz="1000">
                <a:solidFill>
                  <a:srgbClr val="424242"/>
                </a:solidFill>
              </a:defRPr>
            </a:lvl4pPr>
            <a:lvl5pPr lvl="4" algn="r">
              <a:lnSpc>
                <a:spcPct val="100000"/>
              </a:lnSpc>
              <a:spcAft>
                <a:spcPts val="0"/>
              </a:spcAft>
              <a:buNone/>
              <a:defRPr sz="1000">
                <a:solidFill>
                  <a:srgbClr val="424242"/>
                </a:solidFill>
              </a:defRPr>
            </a:lvl5pPr>
            <a:lvl6pPr lvl="5" algn="r">
              <a:lnSpc>
                <a:spcPct val="100000"/>
              </a:lnSpc>
              <a:spcAft>
                <a:spcPts val="0"/>
              </a:spcAft>
              <a:buNone/>
              <a:defRPr sz="1000">
                <a:solidFill>
                  <a:srgbClr val="424242"/>
                </a:solidFill>
              </a:defRPr>
            </a:lvl6pPr>
            <a:lvl7pPr lvl="6" algn="r">
              <a:lnSpc>
                <a:spcPct val="100000"/>
              </a:lnSpc>
              <a:spcAft>
                <a:spcPts val="0"/>
              </a:spcAft>
              <a:buNone/>
              <a:defRPr sz="1000">
                <a:solidFill>
                  <a:srgbClr val="424242"/>
                </a:solidFill>
              </a:defRPr>
            </a:lvl7pPr>
            <a:lvl8pPr lvl="7" algn="r">
              <a:lnSpc>
                <a:spcPct val="100000"/>
              </a:lnSpc>
              <a:spcAft>
                <a:spcPts val="0"/>
              </a:spcAft>
              <a:buNone/>
              <a:defRPr sz="1000">
                <a:solidFill>
                  <a:srgbClr val="424242"/>
                </a:solidFill>
              </a:defRPr>
            </a:lvl8pPr>
            <a:lvl9pPr lvl="8" algn="r">
              <a:lnSpc>
                <a:spcPct val="100000"/>
              </a:lnSpc>
              <a:spcAft>
                <a:spcPts val="0"/>
              </a:spcAft>
              <a:buNone/>
              <a:defRPr sz="1000">
                <a:solidFill>
                  <a:srgbClr val="424242"/>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13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ww.google.com/maps/d/u/0/viewer?hl=fr&amp;mid=1tEvcIzQ9pOUmLM6yeQjMF8WAXMnVfaGd&amp;ll=44.949357708085344%2C0.39136325000000305&amp;z=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ctrTitle"/>
          </p:nvPr>
        </p:nvSpPr>
        <p:spPr>
          <a:xfrm>
            <a:off x="344250" y="1403850"/>
            <a:ext cx="8455500" cy="2146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fr"/>
              <a:t>L’enquête “coup d’oeil sur les invisibles”</a:t>
            </a:r>
            <a:endParaRPr/>
          </a:p>
        </p:txBody>
      </p:sp>
      <p:sp>
        <p:nvSpPr>
          <p:cNvPr id="92" name="Google Shape;92;p17"/>
          <p:cNvSpPr txBox="1"/>
          <p:nvPr>
            <p:ph idx="1" type="subTitle"/>
          </p:nvPr>
        </p:nvSpPr>
        <p:spPr>
          <a:xfrm>
            <a:off x="344250" y="3550650"/>
            <a:ext cx="4910100" cy="577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fr"/>
              <a:t>Restitution de l’enquête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185350" y="352000"/>
            <a:ext cx="2268000" cy="4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Résultats</a:t>
            </a:r>
            <a:endParaRPr/>
          </a:p>
          <a:p>
            <a:pPr indent="0" lvl="0" marL="0" rtl="0" algn="l">
              <a:spcBef>
                <a:spcPts val="0"/>
              </a:spcBef>
              <a:spcAft>
                <a:spcPts val="0"/>
              </a:spcAft>
              <a:buNone/>
            </a:pPr>
            <a:r>
              <a:t/>
            </a:r>
            <a:endParaRPr/>
          </a:p>
          <a:p>
            <a:pPr indent="0" lvl="0" marL="0" rtl="0" algn="l">
              <a:spcBef>
                <a:spcPts val="0"/>
              </a:spcBef>
              <a:spcAft>
                <a:spcPts val="0"/>
              </a:spcAft>
              <a:buNone/>
            </a:pPr>
            <a:r>
              <a:rPr lang="fr" sz="1550"/>
              <a:t>Personnes interrogées : personnes en situation de précarité, personnes pas en situation de précarité et intervenants sociaux</a:t>
            </a:r>
            <a:endParaRPr sz="1550"/>
          </a:p>
        </p:txBody>
      </p:sp>
      <p:sp>
        <p:nvSpPr>
          <p:cNvPr id="160" name="Google Shape;160;p26"/>
          <p:cNvSpPr txBox="1"/>
          <p:nvPr/>
        </p:nvSpPr>
        <p:spPr>
          <a:xfrm>
            <a:off x="2717000" y="567400"/>
            <a:ext cx="6113100" cy="36480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Tout le monde est mal informé sur leurs droits en santé, sauf les intervenants.</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Les personnes hébergées semblent assez motivées par tous les ateliers de prévention qui pourraient leur être proposés. </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Tout le monde n'en est pas au même point sur le chemin de sa santé. La plupart des personnes interrogées disent être indécises quant à leur mise en action -&gt; </a:t>
            </a:r>
            <a:r>
              <a:rPr b="1" lang="fr" sz="1500">
                <a:latin typeface="Playfair Display"/>
                <a:ea typeface="Playfair Display"/>
                <a:cs typeface="Playfair Display"/>
                <a:sym typeface="Playfair Display"/>
              </a:rPr>
              <a:t>Etape “intendants” du modèle APAS.</a:t>
            </a:r>
            <a:endParaRPr b="1"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Tout le monde déclare qu’il leur ait plus difficile d'aller chez un ophtalmo plutôt que d’aller chez un opticien. De plus, pour les personnes en situation de précarité, les délais de rendez-vous et les déplacements loin pour obtenir un rendez-vous sont des difficultés importantes.</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Le sentiment d'auto-efficacité ainsi que le soutien perçu est plus faible chez les personnes en situation de précarité.</a:t>
            </a:r>
            <a:endParaRPr sz="1500">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0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1000"/>
                                        <p:tgtEl>
                                          <p:spTgt spid="1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animEffect filter="fade" transition="in">
                                      <p:cBhvr>
                                        <p:cTn dur="1000"/>
                                        <p:tgtEl>
                                          <p:spTgt spid="16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185350" y="352000"/>
            <a:ext cx="1783200" cy="4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Résultats</a:t>
            </a:r>
            <a:endParaRPr/>
          </a:p>
        </p:txBody>
      </p:sp>
      <p:sp>
        <p:nvSpPr>
          <p:cNvPr id="166" name="Google Shape;166;p27"/>
          <p:cNvSpPr txBox="1"/>
          <p:nvPr/>
        </p:nvSpPr>
        <p:spPr>
          <a:xfrm>
            <a:off x="2701275" y="352000"/>
            <a:ext cx="6113100" cy="39867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999999"/>
              </a:buClr>
              <a:buSzPts val="1300"/>
              <a:buFont typeface="Playfair Display"/>
              <a:buChar char="●"/>
            </a:pPr>
            <a:r>
              <a:rPr lang="fr" sz="1300">
                <a:solidFill>
                  <a:srgbClr val="999999"/>
                </a:solidFill>
                <a:latin typeface="Playfair Display"/>
                <a:ea typeface="Playfair Display"/>
                <a:cs typeface="Playfair Display"/>
                <a:sym typeface="Playfair Display"/>
              </a:rPr>
              <a:t>Les personnes en situation de précarité ont le même niveau de connaissance en santé visuelle que les personnes qui ne le sont pas.</a:t>
            </a:r>
            <a:endParaRPr sz="1300">
              <a:solidFill>
                <a:srgbClr val="999999"/>
              </a:solidFill>
              <a:latin typeface="Playfair Display"/>
              <a:ea typeface="Playfair Display"/>
              <a:cs typeface="Playfair Display"/>
              <a:sym typeface="Playfair Display"/>
            </a:endParaRPr>
          </a:p>
          <a:p>
            <a:pPr indent="-311150" lvl="0" marL="457200" rtl="0" algn="l">
              <a:spcBef>
                <a:spcPts val="0"/>
              </a:spcBef>
              <a:spcAft>
                <a:spcPts val="0"/>
              </a:spcAft>
              <a:buClr>
                <a:srgbClr val="999999"/>
              </a:buClr>
              <a:buSzPts val="1300"/>
              <a:buFont typeface="Playfair Display"/>
              <a:buChar char="●"/>
            </a:pPr>
            <a:r>
              <a:rPr lang="fr" sz="1300">
                <a:solidFill>
                  <a:srgbClr val="999999"/>
                </a:solidFill>
                <a:latin typeface="Playfair Display"/>
                <a:ea typeface="Playfair Display"/>
                <a:cs typeface="Playfair Display"/>
                <a:sym typeface="Playfair Display"/>
              </a:rPr>
              <a:t>Les personnes en situation de précarité qui sont hébergées semblent assez motivées par des ateliers de prévention qui pourraient leur être proposés. Les personnes les mieux perçues pour transmettre de l'information en santé visuelle sont le personnel médical (infirmiers.ères, médecins, Urgences...).</a:t>
            </a:r>
            <a:endParaRPr sz="1300">
              <a:solidFill>
                <a:srgbClr val="999999"/>
              </a:solidFill>
              <a:latin typeface="Playfair Display"/>
              <a:ea typeface="Playfair Display"/>
              <a:cs typeface="Playfair Display"/>
              <a:sym typeface="Playfair Display"/>
            </a:endParaRPr>
          </a:p>
          <a:p>
            <a:pPr indent="-311150" lvl="0" marL="457200" rtl="0" algn="l">
              <a:spcBef>
                <a:spcPts val="0"/>
              </a:spcBef>
              <a:spcAft>
                <a:spcPts val="0"/>
              </a:spcAft>
              <a:buClr>
                <a:srgbClr val="999999"/>
              </a:buClr>
              <a:buSzPts val="1300"/>
              <a:buFont typeface="Playfair Display"/>
              <a:buChar char="●"/>
            </a:pPr>
            <a:r>
              <a:rPr lang="fr" sz="1300">
                <a:solidFill>
                  <a:srgbClr val="999999"/>
                </a:solidFill>
                <a:latin typeface="Playfair Display"/>
                <a:ea typeface="Playfair Display"/>
                <a:cs typeface="Playfair Display"/>
                <a:sym typeface="Playfair Display"/>
              </a:rPr>
              <a:t>Tout le monde n'en est pas au même point sur le chemin de sa santé. La plupart des personnes interrogées disent être indécises quant à leur mise en action -&gt; </a:t>
            </a:r>
            <a:r>
              <a:rPr b="1" lang="fr" sz="1300">
                <a:solidFill>
                  <a:srgbClr val="999999"/>
                </a:solidFill>
                <a:latin typeface="Playfair Display"/>
                <a:ea typeface="Playfair Display"/>
                <a:cs typeface="Playfair Display"/>
                <a:sym typeface="Playfair Display"/>
              </a:rPr>
              <a:t>Etape </a:t>
            </a:r>
            <a:r>
              <a:rPr b="1" lang="fr" sz="1300">
                <a:solidFill>
                  <a:srgbClr val="999999"/>
                </a:solidFill>
                <a:latin typeface="Playfair Display"/>
                <a:ea typeface="Playfair Display"/>
                <a:cs typeface="Playfair Display"/>
                <a:sym typeface="Playfair Display"/>
              </a:rPr>
              <a:t>“</a:t>
            </a:r>
            <a:r>
              <a:rPr b="1" lang="fr" sz="1300">
                <a:solidFill>
                  <a:srgbClr val="999999"/>
                </a:solidFill>
                <a:latin typeface="Playfair Display"/>
                <a:ea typeface="Playfair Display"/>
                <a:cs typeface="Playfair Display"/>
                <a:sym typeface="Playfair Display"/>
              </a:rPr>
              <a:t>intendants</a:t>
            </a:r>
            <a:r>
              <a:rPr b="1" lang="fr" sz="1300">
                <a:solidFill>
                  <a:srgbClr val="999999"/>
                </a:solidFill>
                <a:latin typeface="Playfair Display"/>
                <a:ea typeface="Playfair Display"/>
                <a:cs typeface="Playfair Display"/>
                <a:sym typeface="Playfair Display"/>
              </a:rPr>
              <a:t>” du modèle APAS.</a:t>
            </a:r>
            <a:endParaRPr b="1" sz="1300">
              <a:solidFill>
                <a:srgbClr val="999999"/>
              </a:solidFill>
              <a:latin typeface="Playfair Display"/>
              <a:ea typeface="Playfair Display"/>
              <a:cs typeface="Playfair Display"/>
              <a:sym typeface="Playfair Display"/>
            </a:endParaRPr>
          </a:p>
          <a:p>
            <a:pPr indent="-311150" lvl="0" marL="457200" rtl="0" algn="l">
              <a:spcBef>
                <a:spcPts val="0"/>
              </a:spcBef>
              <a:spcAft>
                <a:spcPts val="0"/>
              </a:spcAft>
              <a:buClr>
                <a:srgbClr val="999999"/>
              </a:buClr>
              <a:buSzPts val="1300"/>
              <a:buFont typeface="Playfair Display"/>
              <a:buChar char="●"/>
            </a:pPr>
            <a:r>
              <a:rPr lang="fr" sz="1300">
                <a:solidFill>
                  <a:srgbClr val="999999"/>
                </a:solidFill>
                <a:latin typeface="Playfair Display"/>
                <a:ea typeface="Playfair Display"/>
                <a:cs typeface="Playfair Display"/>
                <a:sym typeface="Playfair Display"/>
              </a:rPr>
              <a:t>Il est plus difficile pour les gens en général d'aller chez un ophtalmo plutôt que d'obtenir des lunettes. De plus, pour les personnes en situation de précarité les délais de rendez-vous et les déplacements loin chez un ophtalmologue sont compliqués à gérer.</a:t>
            </a:r>
            <a:endParaRPr sz="1300">
              <a:solidFill>
                <a:srgbClr val="999999"/>
              </a:solidFill>
              <a:latin typeface="Playfair Display"/>
              <a:ea typeface="Playfair Display"/>
              <a:cs typeface="Playfair Display"/>
              <a:sym typeface="Playfair Display"/>
            </a:endParaRPr>
          </a:p>
          <a:p>
            <a:pPr indent="-311150" lvl="0" marL="457200" rtl="0" algn="l">
              <a:spcBef>
                <a:spcPts val="0"/>
              </a:spcBef>
              <a:spcAft>
                <a:spcPts val="0"/>
              </a:spcAft>
              <a:buClr>
                <a:srgbClr val="999999"/>
              </a:buClr>
              <a:buSzPts val="1300"/>
              <a:buFont typeface="Playfair Display"/>
              <a:buChar char="●"/>
            </a:pPr>
            <a:r>
              <a:rPr lang="fr" sz="1300">
                <a:solidFill>
                  <a:srgbClr val="999999"/>
                </a:solidFill>
                <a:latin typeface="Playfair Display"/>
                <a:ea typeface="Playfair Display"/>
                <a:cs typeface="Playfair Display"/>
                <a:sym typeface="Playfair Display"/>
              </a:rPr>
              <a:t>Les gens restent mal informés du prix des lunettes, de leurs droits, notamment, en ce qui concerne la demande de devis auprès des opticiens.</a:t>
            </a:r>
            <a:endParaRPr sz="1300">
              <a:solidFill>
                <a:srgbClr val="999999"/>
              </a:solidFill>
              <a:latin typeface="Playfair Display"/>
              <a:ea typeface="Playfair Display"/>
              <a:cs typeface="Playfair Display"/>
              <a:sym typeface="Playfair Display"/>
            </a:endParaRPr>
          </a:p>
          <a:p>
            <a:pPr indent="-311150" lvl="0" marL="457200" rtl="0" algn="l">
              <a:spcBef>
                <a:spcPts val="0"/>
              </a:spcBef>
              <a:spcAft>
                <a:spcPts val="0"/>
              </a:spcAft>
              <a:buClr>
                <a:srgbClr val="999999"/>
              </a:buClr>
              <a:buSzPts val="1300"/>
              <a:buFont typeface="Playfair Display"/>
              <a:buChar char="●"/>
            </a:pPr>
            <a:r>
              <a:rPr lang="fr" sz="1300">
                <a:solidFill>
                  <a:srgbClr val="999999"/>
                </a:solidFill>
                <a:latin typeface="Playfair Display"/>
                <a:ea typeface="Playfair Display"/>
                <a:cs typeface="Playfair Display"/>
                <a:sym typeface="Playfair Display"/>
              </a:rPr>
              <a:t>Le sentiment d'auto-efficacité ainsi que le soutien perçu est plus faible chez les personnes en situation de précarité.</a:t>
            </a:r>
            <a:endParaRPr sz="1300">
              <a:solidFill>
                <a:srgbClr val="999999"/>
              </a:solidFill>
              <a:latin typeface="Playfair Display"/>
              <a:ea typeface="Playfair Display"/>
              <a:cs typeface="Playfair Display"/>
              <a:sym typeface="Playfair Display"/>
            </a:endParaRPr>
          </a:p>
        </p:txBody>
      </p:sp>
      <p:sp>
        <p:nvSpPr>
          <p:cNvPr id="167" name="Google Shape;167;p27"/>
          <p:cNvSpPr/>
          <p:nvPr/>
        </p:nvSpPr>
        <p:spPr>
          <a:xfrm rot="529">
            <a:off x="731650" y="2069100"/>
            <a:ext cx="7800300" cy="10053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
                <a:latin typeface="Playfair Display"/>
                <a:ea typeface="Playfair Display"/>
                <a:cs typeface="Playfair Display"/>
                <a:sym typeface="Playfair Display"/>
              </a:rPr>
              <a:t>Le concept de </a:t>
            </a:r>
            <a:r>
              <a:rPr b="1" lang="fr">
                <a:latin typeface="Playfair Display"/>
                <a:ea typeface="Playfair Display"/>
                <a:cs typeface="Playfair Display"/>
                <a:sym typeface="Playfair Display"/>
              </a:rPr>
              <a:t>sentiment d'auto-efficacité</a:t>
            </a:r>
            <a:r>
              <a:rPr lang="fr">
                <a:latin typeface="Playfair Display"/>
                <a:ea typeface="Playfair Display"/>
                <a:cs typeface="Playfair Display"/>
                <a:sym typeface="Playfair Display"/>
              </a:rPr>
              <a:t> désigne l’impression qu’on a de réussir une tâche ou de surmonter une difficulté.</a:t>
            </a:r>
            <a:endParaRPr>
              <a:latin typeface="Playfair Display"/>
              <a:ea typeface="Playfair Display"/>
              <a:cs typeface="Playfair Display"/>
              <a:sym typeface="Playfair Display"/>
            </a:endParaRPr>
          </a:p>
          <a:p>
            <a:pPr indent="0" lvl="0" marL="0" rtl="0" algn="l">
              <a:spcBef>
                <a:spcPts val="0"/>
              </a:spcBef>
              <a:spcAft>
                <a:spcPts val="0"/>
              </a:spcAft>
              <a:buNone/>
            </a:pPr>
            <a:r>
              <a:rPr lang="fr">
                <a:latin typeface="Playfair Display"/>
                <a:ea typeface="Playfair Display"/>
                <a:cs typeface="Playfair Display"/>
                <a:sym typeface="Playfair Display"/>
              </a:rPr>
              <a:t>Le </a:t>
            </a:r>
            <a:r>
              <a:rPr b="1" lang="fr">
                <a:latin typeface="Playfair Display"/>
                <a:ea typeface="Playfair Display"/>
                <a:cs typeface="Playfair Display"/>
                <a:sym typeface="Playfair Display"/>
              </a:rPr>
              <a:t>soutien perçu</a:t>
            </a:r>
            <a:r>
              <a:rPr lang="fr">
                <a:latin typeface="Playfair Display"/>
                <a:ea typeface="Playfair Display"/>
                <a:cs typeface="Playfair Display"/>
                <a:sym typeface="Playfair Display"/>
              </a:rPr>
              <a:t> est l’impression qu’on les gens d’être soutenus ou pas.</a:t>
            </a:r>
            <a:endParaRPr>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185350" y="352000"/>
            <a:ext cx="2683200" cy="4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Préconisations générales</a:t>
            </a:r>
            <a:endParaRPr/>
          </a:p>
        </p:txBody>
      </p:sp>
      <p:sp>
        <p:nvSpPr>
          <p:cNvPr id="173" name="Google Shape;173;p28"/>
          <p:cNvSpPr txBox="1"/>
          <p:nvPr/>
        </p:nvSpPr>
        <p:spPr>
          <a:xfrm>
            <a:off x="3604150" y="266425"/>
            <a:ext cx="5247000" cy="4279200"/>
          </a:xfrm>
          <a:prstGeom prst="rect">
            <a:avLst/>
          </a:prstGeom>
          <a:noFill/>
          <a:ln>
            <a:noFill/>
          </a:ln>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Informer les gens sur leurs droits, aménager des portes d'entrée aux soins -&gt; ex :</a:t>
            </a:r>
            <a:r>
              <a:rPr lang="fr" sz="1500">
                <a:solidFill>
                  <a:schemeClr val="dk2"/>
                </a:solidFill>
                <a:latin typeface="Playfair Display"/>
                <a:ea typeface="Playfair Display"/>
                <a:cs typeface="Playfair Display"/>
                <a:sym typeface="Playfair Display"/>
              </a:rPr>
              <a:t>d</a:t>
            </a:r>
            <a:r>
              <a:rPr lang="fr" sz="1500">
                <a:solidFill>
                  <a:schemeClr val="dk2"/>
                </a:solidFill>
                <a:latin typeface="Playfair Display"/>
                <a:ea typeface="Playfair Display"/>
                <a:cs typeface="Playfair Display"/>
                <a:sym typeface="Playfair Display"/>
              </a:rPr>
              <a:t>éveloppant des partenariats (ophtalmologues, opticiens, mutuelles, associations...) pour proposer du soin en santé visuelle allant vers la population en situation de précarité</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Travailler leur estime d'eux-même, leur sentiment d'auto-efficacité afin qu'ils puissent faire face aux systèmes de santé.</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Proposer des outils de prévention et sensibiliser les intervenants sociaux (médecins, infirmière(er), assistant(e) social, éducatrice(teur)...) afin qu'ils puissent amener la discussion autour de cette problématique de santé.</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Tenir à jour une cartographie des actions et associations ressources en santé visuelle sur le territoire.</a:t>
            </a:r>
            <a:endParaRPr sz="1500">
              <a:latin typeface="Playfair Display"/>
              <a:ea typeface="Playfair Display"/>
              <a:cs typeface="Playfair Display"/>
              <a:sym typeface="Playfair Display"/>
            </a:endParaRPr>
          </a:p>
          <a:p>
            <a:pPr indent="-323850" lvl="0" marL="457200" rtl="0" algn="l">
              <a:spcBef>
                <a:spcPts val="0"/>
              </a:spcBef>
              <a:spcAft>
                <a:spcPts val="0"/>
              </a:spcAft>
              <a:buSzPts val="1500"/>
              <a:buFont typeface="Playfair Display"/>
              <a:buChar char="●"/>
            </a:pPr>
            <a:r>
              <a:rPr lang="fr" sz="1500">
                <a:latin typeface="Playfair Display"/>
                <a:ea typeface="Playfair Display"/>
                <a:cs typeface="Playfair Display"/>
                <a:sym typeface="Playfair Display"/>
              </a:rPr>
              <a:t>Adapter son accompagnement en fonction de l’étape et/ou des freins.</a:t>
            </a:r>
            <a:endParaRPr sz="1500">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1000"/>
                                        <p:tgtEl>
                                          <p:spTgt spid="17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animEffect filter="fade" transition="in">
                                      <p:cBhvr>
                                        <p:cTn dur="1000"/>
                                        <p:tgtEl>
                                          <p:spTgt spid="17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24475" y="148225"/>
            <a:ext cx="3559500" cy="1373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solidFill>
                  <a:schemeClr val="dk2"/>
                </a:solidFill>
              </a:rPr>
              <a:t>Les “livrables”</a:t>
            </a:r>
            <a:endParaRPr>
              <a:solidFill>
                <a:schemeClr val="dk2"/>
              </a:solidFill>
            </a:endParaRPr>
          </a:p>
        </p:txBody>
      </p:sp>
      <p:sp>
        <p:nvSpPr>
          <p:cNvPr id="179" name="Google Shape;179;p29"/>
          <p:cNvSpPr txBox="1"/>
          <p:nvPr>
            <p:ph idx="1" type="body"/>
          </p:nvPr>
        </p:nvSpPr>
        <p:spPr>
          <a:xfrm>
            <a:off x="324600" y="2364475"/>
            <a:ext cx="8494800" cy="20550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Char char="●"/>
            </a:pPr>
            <a:r>
              <a:rPr lang="fr"/>
              <a:t>Deux</a:t>
            </a:r>
            <a:r>
              <a:rPr lang="fr"/>
              <a:t> bilans pour les deux parties de l’enquête</a:t>
            </a:r>
            <a:endParaRPr/>
          </a:p>
          <a:p>
            <a:pPr indent="-342900" lvl="0" marL="457200" rtl="0" algn="l">
              <a:spcBef>
                <a:spcPts val="0"/>
              </a:spcBef>
              <a:spcAft>
                <a:spcPts val="0"/>
              </a:spcAft>
              <a:buSzPts val="1800"/>
              <a:buChar char="●"/>
            </a:pPr>
            <a:r>
              <a:rPr lang="fr"/>
              <a:t>Une </a:t>
            </a:r>
            <a:r>
              <a:rPr lang="fr" u="sng">
                <a:solidFill>
                  <a:schemeClr val="hlink"/>
                </a:solidFill>
                <a:hlinkClick r:id="rId3"/>
              </a:rPr>
              <a:t>cartographie</a:t>
            </a:r>
            <a:r>
              <a:rPr lang="fr"/>
              <a:t> des </a:t>
            </a:r>
            <a:r>
              <a:rPr lang="fr"/>
              <a:t>structures</a:t>
            </a:r>
            <a:r>
              <a:rPr lang="fr"/>
              <a:t>, associations et </a:t>
            </a:r>
            <a:r>
              <a:rPr lang="fr"/>
              <a:t>actions</a:t>
            </a:r>
            <a:r>
              <a:rPr lang="fr"/>
              <a:t> disponibles sur le territoire pour faciliter l’accès aux soins en santé visuelle</a:t>
            </a:r>
            <a:endParaRPr/>
          </a:p>
          <a:p>
            <a:pPr indent="-342900" lvl="0" marL="457200" rtl="0" algn="l">
              <a:spcBef>
                <a:spcPts val="0"/>
              </a:spcBef>
              <a:spcAft>
                <a:spcPts val="0"/>
              </a:spcAft>
              <a:buSzPts val="1800"/>
              <a:buChar char="●"/>
            </a:pPr>
            <a:r>
              <a:rPr lang="fr"/>
              <a:t>Un panneau “prise de conscience”</a:t>
            </a:r>
            <a:endParaRPr/>
          </a:p>
          <a:p>
            <a:pPr indent="-342900" lvl="0" marL="457200" rtl="0" algn="l">
              <a:spcBef>
                <a:spcPts val="0"/>
              </a:spcBef>
              <a:spcAft>
                <a:spcPts val="0"/>
              </a:spcAft>
              <a:buSzPts val="1800"/>
              <a:buChar char="●"/>
            </a:pPr>
            <a:r>
              <a:rPr lang="fr"/>
              <a:t>Une plaquette d’informations sur la santé visuelle</a:t>
            </a:r>
            <a:endParaRPr/>
          </a:p>
          <a:p>
            <a:pPr indent="-342900" lvl="0" marL="457200" rtl="0" algn="l">
              <a:spcBef>
                <a:spcPts val="0"/>
              </a:spcBef>
              <a:spcAft>
                <a:spcPts val="0"/>
              </a:spcAft>
              <a:buSzPts val="1800"/>
              <a:buChar char="●"/>
            </a:pPr>
            <a:r>
              <a:rPr lang="fr"/>
              <a:t>Une plaquette d’informations sur la déficience visuelle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0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1000"/>
                                        <p:tgtEl>
                                          <p:spTgt spid="1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1000"/>
                                        <p:tgtEl>
                                          <p:spTgt spid="17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2400"/>
              <a:t>Ce que vous pouvez retenir sur la santé visuelle</a:t>
            </a:r>
            <a:endParaRPr sz="2400"/>
          </a:p>
        </p:txBody>
      </p:sp>
      <p:sp>
        <p:nvSpPr>
          <p:cNvPr id="185" name="Google Shape;185;p30"/>
          <p:cNvSpPr txBox="1"/>
          <p:nvPr>
            <p:ph idx="1" type="body"/>
          </p:nvPr>
        </p:nvSpPr>
        <p:spPr>
          <a:xfrm>
            <a:off x="311700" y="1172675"/>
            <a:ext cx="2552400" cy="2888100"/>
          </a:xfrm>
          <a:prstGeom prst="rect">
            <a:avLst/>
          </a:prstGeom>
          <a:ln cap="flat" cmpd="sng" w="38100">
            <a:solidFill>
              <a:schemeClr val="accent4"/>
            </a:solidFill>
            <a:prstDash val="solid"/>
            <a:round/>
            <a:headEnd len="sm" w="sm" type="none"/>
            <a:tailEnd len="sm" w="sm" type="none"/>
          </a:ln>
        </p:spPr>
        <p:txBody>
          <a:bodyPr anchorCtr="0" anchor="t" bIns="91425" lIns="91425" spcFirstLastPara="1" rIns="91425" wrap="square" tIns="91425">
            <a:normAutofit fontScale="62500" lnSpcReduction="10000"/>
          </a:bodyPr>
          <a:lstStyle/>
          <a:p>
            <a:pPr indent="0" lvl="0" marL="0" rtl="0" algn="ctr">
              <a:spcBef>
                <a:spcPts val="0"/>
              </a:spcBef>
              <a:spcAft>
                <a:spcPts val="0"/>
              </a:spcAft>
              <a:buClr>
                <a:schemeClr val="dk2"/>
              </a:buClr>
              <a:buSzPct val="37671"/>
              <a:buFont typeface="Arial"/>
              <a:buNone/>
            </a:pPr>
            <a:r>
              <a:rPr b="1" lang="fr" sz="2920"/>
              <a:t>Bonnes pratiques</a:t>
            </a:r>
            <a:endParaRPr b="1" sz="2920"/>
          </a:p>
          <a:p>
            <a:pPr indent="0" lvl="0" marL="0" rtl="0" algn="ctr">
              <a:spcBef>
                <a:spcPts val="1200"/>
              </a:spcBef>
              <a:spcAft>
                <a:spcPts val="0"/>
              </a:spcAft>
              <a:buNone/>
            </a:pPr>
            <a:r>
              <a:rPr lang="fr" sz="2000"/>
              <a:t>Avant 6 ans, faire faire un bilan ophtalmique aux enfants</a:t>
            </a:r>
            <a:endParaRPr sz="2000"/>
          </a:p>
          <a:p>
            <a:pPr indent="0" lvl="0" marL="0" rtl="0" algn="ctr">
              <a:spcBef>
                <a:spcPts val="1200"/>
              </a:spcBef>
              <a:spcAft>
                <a:spcPts val="0"/>
              </a:spcAft>
              <a:buNone/>
            </a:pPr>
            <a:r>
              <a:rPr lang="fr" sz="2000"/>
              <a:t>Entre 18 et 40 ans, visite tous les 2-3 ans chez l'ophtalmo</a:t>
            </a:r>
            <a:endParaRPr sz="2000"/>
          </a:p>
          <a:p>
            <a:pPr indent="0" lvl="0" marL="0" rtl="0" algn="ctr">
              <a:spcBef>
                <a:spcPts val="1200"/>
              </a:spcBef>
              <a:spcAft>
                <a:spcPts val="0"/>
              </a:spcAft>
              <a:buNone/>
            </a:pPr>
            <a:r>
              <a:rPr lang="fr" sz="2000"/>
              <a:t>A partir de 40 ans, visite tous les 1 ou 2 ans</a:t>
            </a:r>
            <a:endParaRPr sz="2000"/>
          </a:p>
          <a:p>
            <a:pPr indent="0" lvl="0" marL="0" rtl="0" algn="ctr">
              <a:spcBef>
                <a:spcPts val="1200"/>
              </a:spcBef>
              <a:spcAft>
                <a:spcPts val="0"/>
              </a:spcAft>
              <a:buNone/>
            </a:pPr>
            <a:r>
              <a:rPr lang="fr" sz="2000"/>
              <a:t>A partir de 60 ans, tous les ans</a:t>
            </a:r>
            <a:endParaRPr sz="2000"/>
          </a:p>
          <a:p>
            <a:pPr indent="0" lvl="0" marL="0" rtl="0" algn="ctr">
              <a:spcBef>
                <a:spcPts val="1200"/>
              </a:spcBef>
              <a:spcAft>
                <a:spcPts val="1200"/>
              </a:spcAft>
              <a:buNone/>
            </a:pPr>
            <a:r>
              <a:rPr lang="fr" sz="2000" u="sng"/>
              <a:t>Si diabète</a:t>
            </a:r>
            <a:r>
              <a:rPr lang="fr" sz="2000"/>
              <a:t> : Rdv tous les 6mois.</a:t>
            </a:r>
            <a:endParaRPr sz="2000"/>
          </a:p>
        </p:txBody>
      </p:sp>
      <p:sp>
        <p:nvSpPr>
          <p:cNvPr id="186" name="Google Shape;186;p30"/>
          <p:cNvSpPr txBox="1"/>
          <p:nvPr>
            <p:ph idx="1" type="body"/>
          </p:nvPr>
        </p:nvSpPr>
        <p:spPr>
          <a:xfrm>
            <a:off x="3315426" y="1172675"/>
            <a:ext cx="2552400" cy="3334800"/>
          </a:xfrm>
          <a:prstGeom prst="rect">
            <a:avLst/>
          </a:prstGeom>
          <a:ln cap="flat" cmpd="sng" w="38100">
            <a:solidFill>
              <a:schemeClr val="accent5"/>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fr" sz="2300"/>
              <a:t>En Nouvelle Aquitaine</a:t>
            </a:r>
            <a:endParaRPr b="1" sz="2300"/>
          </a:p>
          <a:p>
            <a:pPr indent="0" lvl="0" marL="0" rtl="0" algn="ctr">
              <a:spcBef>
                <a:spcPts val="1200"/>
              </a:spcBef>
              <a:spcAft>
                <a:spcPts val="0"/>
              </a:spcAft>
              <a:buNone/>
            </a:pPr>
            <a:r>
              <a:rPr lang="fr" sz="1500"/>
              <a:t>L</a:t>
            </a:r>
            <a:r>
              <a:rPr lang="fr" sz="1500"/>
              <a:t>e prix minimum moyen pour des lunettes (montures et verres) est de 41 €.</a:t>
            </a:r>
            <a:endParaRPr sz="1500"/>
          </a:p>
          <a:p>
            <a:pPr indent="0" lvl="0" marL="0" rtl="0" algn="ctr">
              <a:spcBef>
                <a:spcPts val="1200"/>
              </a:spcBef>
              <a:spcAft>
                <a:spcPts val="0"/>
              </a:spcAft>
              <a:buNone/>
            </a:pPr>
            <a:r>
              <a:rPr lang="fr" sz="1500"/>
              <a:t>Le prix </a:t>
            </a:r>
            <a:r>
              <a:rPr lang="fr" sz="1500"/>
              <a:t>minimum</a:t>
            </a:r>
            <a:r>
              <a:rPr lang="fr" sz="1500"/>
              <a:t> moyen pour des lunettes (montures et verres) avec verres progressifs : 116 €</a:t>
            </a:r>
            <a:endParaRPr sz="1500"/>
          </a:p>
          <a:p>
            <a:pPr indent="0" lvl="0" marL="0" rtl="0" algn="ctr">
              <a:spcBef>
                <a:spcPts val="1200"/>
              </a:spcBef>
              <a:spcAft>
                <a:spcPts val="1200"/>
              </a:spcAft>
              <a:buNone/>
            </a:pPr>
            <a:r>
              <a:rPr lang="fr" sz="1136"/>
              <a:t>Enquête réalisée en septembre 2020 sur les villes de Bordeaux, Pau et Poitiers – 13 opticiens contactés.</a:t>
            </a:r>
            <a:endParaRPr sz="1136"/>
          </a:p>
        </p:txBody>
      </p:sp>
      <p:sp>
        <p:nvSpPr>
          <p:cNvPr id="187" name="Google Shape;187;p30"/>
          <p:cNvSpPr txBox="1"/>
          <p:nvPr>
            <p:ph idx="1" type="body"/>
          </p:nvPr>
        </p:nvSpPr>
        <p:spPr>
          <a:xfrm>
            <a:off x="6218825" y="1172675"/>
            <a:ext cx="2506500" cy="1667100"/>
          </a:xfrm>
          <a:prstGeom prst="rect">
            <a:avLst/>
          </a:prstGeom>
          <a:ln cap="flat" cmpd="sng" w="38100">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lang="fr"/>
              <a:t>Le site Ameli</a:t>
            </a:r>
            <a:endParaRPr b="1"/>
          </a:p>
          <a:p>
            <a:pPr indent="0" lvl="0" marL="0" rtl="0" algn="ctr">
              <a:spcBef>
                <a:spcPts val="1200"/>
              </a:spcBef>
              <a:spcAft>
                <a:spcPts val="0"/>
              </a:spcAft>
              <a:buNone/>
            </a:pPr>
            <a:r>
              <a:rPr lang="fr" sz="1200"/>
              <a:t>propose un annuaire de tous les professionnels de santé ainsi que de leur secteur de prix :</a:t>
            </a:r>
            <a:endParaRPr sz="1200"/>
          </a:p>
          <a:p>
            <a:pPr indent="0" lvl="0" marL="0" rtl="0" algn="ctr">
              <a:spcBef>
                <a:spcPts val="1200"/>
              </a:spcBef>
              <a:spcAft>
                <a:spcPts val="1200"/>
              </a:spcAft>
              <a:buNone/>
            </a:pPr>
            <a:r>
              <a:rPr lang="fr" sz="1200" u="sng"/>
              <a:t>http://annuairesante.ameli.fr/</a:t>
            </a:r>
            <a:endParaRPr sz="1700"/>
          </a:p>
        </p:txBody>
      </p:sp>
      <p:sp>
        <p:nvSpPr>
          <p:cNvPr id="188" name="Google Shape;188;p30"/>
          <p:cNvSpPr txBox="1"/>
          <p:nvPr/>
        </p:nvSpPr>
        <p:spPr>
          <a:xfrm>
            <a:off x="6218825" y="2943300"/>
            <a:ext cx="2506500" cy="21240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fr" sz="1800">
                <a:latin typeface="Playfair Display"/>
                <a:ea typeface="Playfair Display"/>
                <a:cs typeface="Playfair Display"/>
                <a:sym typeface="Playfair Display"/>
              </a:rPr>
              <a:t>Opticiens</a:t>
            </a:r>
            <a:endParaRPr b="1" sz="1800">
              <a:latin typeface="Playfair Display"/>
              <a:ea typeface="Playfair Display"/>
              <a:cs typeface="Playfair Display"/>
              <a:sym typeface="Playfair Display"/>
            </a:endParaRPr>
          </a:p>
          <a:p>
            <a:pPr indent="0" lvl="0" marL="0" rtl="0" algn="l">
              <a:spcBef>
                <a:spcPts val="0"/>
              </a:spcBef>
              <a:spcAft>
                <a:spcPts val="0"/>
              </a:spcAft>
              <a:buNone/>
            </a:pPr>
            <a:r>
              <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fr" sz="1200">
                <a:latin typeface="Playfair Display"/>
                <a:ea typeface="Playfair Display"/>
                <a:cs typeface="Playfair Display"/>
                <a:sym typeface="Playfair Display"/>
              </a:rPr>
              <a:t>Vous avez le droit de demander des devis afin de pouvoir comparer les offres.</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fr" sz="1200">
                <a:latin typeface="Playfair Display"/>
                <a:ea typeface="Playfair Display"/>
                <a:cs typeface="Playfair Display"/>
                <a:sym typeface="Playfair Display"/>
              </a:rPr>
              <a:t>Vous pouvez aussi demander à votre opticien de ne pas faire de dépassement et voir ce qu’il peut vous proposer avec cette condition</a:t>
            </a:r>
            <a:endParaRPr sz="1200">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1000"/>
                                        <p:tgtEl>
                                          <p:spTgt spid="1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1000"/>
                                        <p:tgtEl>
                                          <p:spTgt spid="1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1000"/>
                                        <p:tgtEl>
                                          <p:spTgt spid="1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1000"/>
                                        <p:tgtEl>
                                          <p:spTgt spid="18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Effect filter="fade" transition="in">
                                      <p:cBhvr>
                                        <p:cTn dur="1000"/>
                                        <p:tgtEl>
                                          <p:spTgt spid="18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Effect filter="fade" transition="in">
                                      <p:cBhvr>
                                        <p:cTn dur="1000"/>
                                        <p:tgtEl>
                                          <p:spTgt spid="18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1000"/>
                                        <p:tgtEl>
                                          <p:spTgt spid="1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1000"/>
                                        <p:tgtEl>
                                          <p:spTgt spid="18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1000"/>
                                        <p:tgtEl>
                                          <p:spTgt spid="18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1000"/>
                                        <p:tgtEl>
                                          <p:spTgt spid="18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1000"/>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1000"/>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1000"/>
                                        <p:tgtEl>
                                          <p:spTgt spid="1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idx="1" type="body"/>
          </p:nvPr>
        </p:nvSpPr>
        <p:spPr>
          <a:xfrm>
            <a:off x="4572000" y="2340900"/>
            <a:ext cx="3505200" cy="985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fr" sz="1800"/>
              <a:t>Merci de votre écoute !</a:t>
            </a:r>
            <a:endParaRPr sz="1800"/>
          </a:p>
          <a:p>
            <a:pPr indent="0" lvl="0" marL="0" rtl="0" algn="l">
              <a:spcBef>
                <a:spcPts val="1600"/>
              </a:spcBef>
              <a:spcAft>
                <a:spcPts val="1600"/>
              </a:spcAft>
              <a:buNone/>
            </a:pPr>
            <a:r>
              <a:rPr lang="fr" sz="1800"/>
              <a:t>Je laisse la place à vos questions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Introduction</a:t>
            </a:r>
            <a:endParaRPr/>
          </a:p>
        </p:txBody>
      </p:sp>
      <p:sp>
        <p:nvSpPr>
          <p:cNvPr id="98" name="Google Shape;98;p18"/>
          <p:cNvSpPr txBox="1"/>
          <p:nvPr>
            <p:ph idx="1" type="body"/>
          </p:nvPr>
        </p:nvSpPr>
        <p:spPr>
          <a:xfrm>
            <a:off x="311700" y="1234075"/>
            <a:ext cx="8520600" cy="3542100"/>
          </a:xfrm>
          <a:prstGeom prst="rect">
            <a:avLst/>
          </a:prstGeom>
          <a:ln cap="flat" cmpd="sng" w="381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fr" sz="1395"/>
              <a:t>Cette enquête a vu le jour lorsque la FASNA a r</a:t>
            </a:r>
            <a:r>
              <a:rPr lang="fr" sz="1395"/>
              <a:t>épondu à </a:t>
            </a:r>
            <a:r>
              <a:rPr lang="fr" sz="1395"/>
              <a:t>un appel à projet de l’UNADEV (Union Nationale des Aveugles et Déficients Visuels).</a:t>
            </a:r>
            <a:endParaRPr sz="1395"/>
          </a:p>
          <a:p>
            <a:pPr indent="0" lvl="0" marL="0" rtl="0" algn="l">
              <a:lnSpc>
                <a:spcPct val="90000"/>
              </a:lnSpc>
              <a:spcBef>
                <a:spcPts val="1200"/>
              </a:spcBef>
              <a:spcAft>
                <a:spcPts val="0"/>
              </a:spcAft>
              <a:buSzPts val="852"/>
              <a:buNone/>
            </a:pPr>
            <a:r>
              <a:rPr lang="fr" sz="1395"/>
              <a:t>Son but : comprendre comment les personnes en situation de précarité ont accès à la santé visuelle.</a:t>
            </a:r>
            <a:endParaRPr sz="1395"/>
          </a:p>
          <a:p>
            <a:pPr indent="0" lvl="0" marL="0" rtl="0" algn="l">
              <a:lnSpc>
                <a:spcPct val="90000"/>
              </a:lnSpc>
              <a:spcBef>
                <a:spcPts val="1200"/>
              </a:spcBef>
              <a:spcAft>
                <a:spcPts val="0"/>
              </a:spcAft>
              <a:buSzPts val="852"/>
              <a:buNone/>
            </a:pPr>
            <a:r>
              <a:rPr lang="fr" sz="1395"/>
              <a:t>Le projet </a:t>
            </a:r>
            <a:r>
              <a:rPr lang="fr" sz="1395"/>
              <a:t>a été pensé en deux parties :</a:t>
            </a:r>
            <a:endParaRPr sz="1395"/>
          </a:p>
          <a:p>
            <a:pPr indent="-317182" lvl="0" marL="457200" rtl="0" algn="l">
              <a:lnSpc>
                <a:spcPct val="90000"/>
              </a:lnSpc>
              <a:spcBef>
                <a:spcPts val="1200"/>
              </a:spcBef>
              <a:spcAft>
                <a:spcPts val="0"/>
              </a:spcAft>
              <a:buSzPts val="1395"/>
              <a:buChar char="-"/>
            </a:pPr>
            <a:r>
              <a:rPr lang="fr" sz="1395"/>
              <a:t>D’abord, vérifier qu’on ne partait pas sur nos idées qui seraient déconnectées de la réalité que vivent les personnes.</a:t>
            </a:r>
            <a:endParaRPr sz="1395"/>
          </a:p>
          <a:p>
            <a:pPr indent="-317182" lvl="0" marL="457200" rtl="0" algn="l">
              <a:lnSpc>
                <a:spcPct val="90000"/>
              </a:lnSpc>
              <a:spcBef>
                <a:spcPts val="0"/>
              </a:spcBef>
              <a:spcAft>
                <a:spcPts val="0"/>
              </a:spcAft>
              <a:buSzPts val="1395"/>
              <a:buChar char="-"/>
            </a:pPr>
            <a:r>
              <a:rPr lang="fr" sz="1395"/>
              <a:t>Ensuite, interroger un maximum de personnes afin de voir là où se situait les freins et les leviers d’actions pour faciliter l’accès aux soins en santé visuelle.</a:t>
            </a:r>
            <a:endParaRPr sz="1395"/>
          </a:p>
          <a:p>
            <a:pPr indent="0" lvl="0" marL="0" rtl="0" algn="l">
              <a:lnSpc>
                <a:spcPct val="90000"/>
              </a:lnSpc>
              <a:spcBef>
                <a:spcPts val="1200"/>
              </a:spcBef>
              <a:spcAft>
                <a:spcPts val="0"/>
              </a:spcAft>
              <a:buSzPts val="852"/>
              <a:buNone/>
            </a:pPr>
            <a:r>
              <a:rPr lang="fr" sz="1395"/>
              <a:t>Ses objectifs :</a:t>
            </a:r>
            <a:endParaRPr sz="1395"/>
          </a:p>
          <a:p>
            <a:pPr indent="-317182" lvl="0" marL="457200" rtl="0" algn="l">
              <a:lnSpc>
                <a:spcPct val="90000"/>
              </a:lnSpc>
              <a:spcBef>
                <a:spcPts val="1200"/>
              </a:spcBef>
              <a:spcAft>
                <a:spcPts val="0"/>
              </a:spcAft>
              <a:buSzPts val="1395"/>
              <a:buChar char="-"/>
            </a:pPr>
            <a:r>
              <a:rPr lang="fr" sz="1395"/>
              <a:t>Faire des préconisations pour améliorer cet accès aux soins.</a:t>
            </a:r>
            <a:endParaRPr sz="1395"/>
          </a:p>
          <a:p>
            <a:pPr indent="-317182" lvl="0" marL="457200" rtl="0" algn="l">
              <a:lnSpc>
                <a:spcPct val="90000"/>
              </a:lnSpc>
              <a:spcBef>
                <a:spcPts val="0"/>
              </a:spcBef>
              <a:spcAft>
                <a:spcPts val="0"/>
              </a:spcAft>
              <a:buSzPts val="1395"/>
              <a:buChar char="-"/>
            </a:pPr>
            <a:r>
              <a:rPr lang="fr" sz="1395"/>
              <a:t>Réaliser une cartographie des structures d’accès aux soins présentes sur le territoire de la Nouvelle Aquitaine.</a:t>
            </a:r>
            <a:endParaRPr sz="139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1000"/>
                                        <p:tgtEl>
                                          <p:spTgt spid="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1000"/>
                                        <p:tgtEl>
                                          <p:spTgt spid="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1000"/>
                                        <p:tgtEl>
                                          <p:spTgt spid="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1000"/>
                                        <p:tgtEl>
                                          <p:spTgt spid="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1000"/>
                                        <p:tgtEl>
                                          <p:spTgt spid="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1000"/>
                                        <p:tgtEl>
                                          <p:spTgt spid="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1000"/>
                                        <p:tgtEl>
                                          <p:spTgt spid="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1000"/>
                                        <p:tgtEl>
                                          <p:spTgt spid="9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Introduction</a:t>
            </a:r>
            <a:endParaRPr/>
          </a:p>
        </p:txBody>
      </p:sp>
      <p:sp>
        <p:nvSpPr>
          <p:cNvPr id="104" name="Google Shape;104;p19"/>
          <p:cNvSpPr txBox="1"/>
          <p:nvPr>
            <p:ph idx="1" type="body"/>
          </p:nvPr>
        </p:nvSpPr>
        <p:spPr>
          <a:xfrm>
            <a:off x="311700" y="1234075"/>
            <a:ext cx="8520600" cy="3334800"/>
          </a:xfrm>
          <a:prstGeom prst="rect">
            <a:avLst/>
          </a:prstGeom>
          <a:ln cap="flat" cmpd="sng" w="38100">
            <a:solidFill>
              <a:srgbClr val="CCCCCC"/>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r">
                <a:solidFill>
                  <a:srgbClr val="999999"/>
                </a:solidFill>
              </a:rPr>
              <a:t>Réponse à un appel à projet de l’UNADEV (Union Nationale des Aveugles et Déficients Visuels) par la FASNA.</a:t>
            </a:r>
            <a:endParaRPr>
              <a:solidFill>
                <a:srgbClr val="999999"/>
              </a:solidFill>
            </a:endParaRPr>
          </a:p>
          <a:p>
            <a:pPr indent="0" lvl="0" marL="0" rtl="0" algn="l">
              <a:lnSpc>
                <a:spcPct val="100000"/>
              </a:lnSpc>
              <a:spcBef>
                <a:spcPts val="1200"/>
              </a:spcBef>
              <a:spcAft>
                <a:spcPts val="0"/>
              </a:spcAft>
              <a:buNone/>
            </a:pPr>
            <a:r>
              <a:rPr lang="fr">
                <a:solidFill>
                  <a:srgbClr val="999999"/>
                </a:solidFill>
              </a:rPr>
              <a:t>Son but : comprendre comment les personnes en situation de précarité ont accès à la santé visuelle.</a:t>
            </a:r>
            <a:endParaRPr>
              <a:solidFill>
                <a:srgbClr val="999999"/>
              </a:solidFill>
            </a:endParaRPr>
          </a:p>
          <a:p>
            <a:pPr indent="0" lvl="0" marL="0" rtl="0" algn="l">
              <a:lnSpc>
                <a:spcPct val="100000"/>
              </a:lnSpc>
              <a:spcBef>
                <a:spcPts val="1200"/>
              </a:spcBef>
              <a:spcAft>
                <a:spcPts val="0"/>
              </a:spcAft>
              <a:buNone/>
            </a:pPr>
            <a:r>
              <a:rPr lang="fr">
                <a:solidFill>
                  <a:srgbClr val="999999"/>
                </a:solidFill>
              </a:rPr>
              <a:t>Le projet a été pensé en deux parties :</a:t>
            </a:r>
            <a:endParaRPr>
              <a:solidFill>
                <a:srgbClr val="999999"/>
              </a:solidFill>
            </a:endParaRPr>
          </a:p>
          <a:p>
            <a:pPr indent="-325755" lvl="0" marL="457200" rtl="0" algn="l">
              <a:lnSpc>
                <a:spcPct val="100000"/>
              </a:lnSpc>
              <a:spcBef>
                <a:spcPts val="1200"/>
              </a:spcBef>
              <a:spcAft>
                <a:spcPts val="0"/>
              </a:spcAft>
              <a:buClr>
                <a:srgbClr val="999999"/>
              </a:buClr>
              <a:buSzPct val="100000"/>
              <a:buChar char="-"/>
            </a:pPr>
            <a:r>
              <a:rPr lang="fr">
                <a:solidFill>
                  <a:srgbClr val="999999"/>
                </a:solidFill>
              </a:rPr>
              <a:t>la première avait pour but de vérifier auprès des personnes concernées la direction que pourrait prendre cette enquête, afin d’être sûr qu’on ne partait pas sur nos idées qui ne seraient pas forcément la réalité que vivent les personnes en situation de précarité.</a:t>
            </a:r>
            <a:endParaRPr>
              <a:solidFill>
                <a:srgbClr val="999999"/>
              </a:solidFill>
            </a:endParaRPr>
          </a:p>
          <a:p>
            <a:pPr indent="-325755" lvl="0" marL="457200" rtl="0" algn="l">
              <a:lnSpc>
                <a:spcPct val="100000"/>
              </a:lnSpc>
              <a:spcBef>
                <a:spcPts val="0"/>
              </a:spcBef>
              <a:spcAft>
                <a:spcPts val="0"/>
              </a:spcAft>
              <a:buClr>
                <a:srgbClr val="999999"/>
              </a:buClr>
              <a:buSzPct val="100000"/>
              <a:buChar char="-"/>
            </a:pPr>
            <a:r>
              <a:rPr lang="fr">
                <a:solidFill>
                  <a:srgbClr val="999999"/>
                </a:solidFill>
              </a:rPr>
              <a:t>La seconde partie a consisté à interroger un maximum de personne afin de voir là où pouvait se situer les freins et les leviers d’actions que nous pourrions imaginé pour faciliter l’accès aux soins en santé visuelle.</a:t>
            </a:r>
            <a:endParaRPr>
              <a:solidFill>
                <a:srgbClr val="999999"/>
              </a:solidFill>
            </a:endParaRPr>
          </a:p>
          <a:p>
            <a:pPr indent="0" lvl="0" marL="0" rtl="0" algn="l">
              <a:spcBef>
                <a:spcPts val="0"/>
              </a:spcBef>
              <a:spcAft>
                <a:spcPts val="1200"/>
              </a:spcAft>
              <a:buNone/>
            </a:pPr>
            <a:r>
              <a:t/>
            </a:r>
            <a:endParaRPr>
              <a:solidFill>
                <a:srgbClr val="999999"/>
              </a:solidFill>
            </a:endParaRPr>
          </a:p>
        </p:txBody>
      </p:sp>
      <p:sp>
        <p:nvSpPr>
          <p:cNvPr id="105" name="Google Shape;105;p19"/>
          <p:cNvSpPr txBox="1"/>
          <p:nvPr/>
        </p:nvSpPr>
        <p:spPr>
          <a:xfrm rot="-514">
            <a:off x="546368" y="2063773"/>
            <a:ext cx="8021400" cy="10158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1200"/>
              </a:spcBef>
              <a:spcAft>
                <a:spcPts val="0"/>
              </a:spcAft>
              <a:buClr>
                <a:schemeClr val="dk2"/>
              </a:buClr>
              <a:buSzPts val="1100"/>
              <a:buFont typeface="Arial"/>
              <a:buNone/>
            </a:pPr>
            <a:r>
              <a:rPr b="1" lang="fr" sz="1800">
                <a:solidFill>
                  <a:schemeClr val="dk2"/>
                </a:solidFill>
                <a:latin typeface="Playfair Display"/>
                <a:ea typeface="Playfair Display"/>
                <a:cs typeface="Playfair Display"/>
                <a:sym typeface="Playfair Display"/>
              </a:rPr>
              <a:t>La santé visuelle</a:t>
            </a:r>
            <a:r>
              <a:rPr lang="fr" sz="1800">
                <a:solidFill>
                  <a:schemeClr val="dk2"/>
                </a:solidFill>
                <a:latin typeface="Playfair Display"/>
                <a:ea typeface="Playfair Display"/>
                <a:cs typeface="Playfair Display"/>
                <a:sym typeface="Playfair Display"/>
              </a:rPr>
              <a:t>, a été défini comme tout ce qui touche à la vue, que ce soit le simple accès à un ophtalmologue, l’accès à des lunettes, ou le handicap visuel (personne aveugle ou déficientes visuelles...)</a:t>
            </a:r>
            <a:endParaRPr>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Introduction</a:t>
            </a:r>
            <a:endParaRPr/>
          </a:p>
        </p:txBody>
      </p:sp>
      <p:sp>
        <p:nvSpPr>
          <p:cNvPr id="111" name="Google Shape;111;p20"/>
          <p:cNvSpPr txBox="1"/>
          <p:nvPr>
            <p:ph idx="1" type="body"/>
          </p:nvPr>
        </p:nvSpPr>
        <p:spPr>
          <a:xfrm>
            <a:off x="311700" y="1234075"/>
            <a:ext cx="8520600" cy="3334800"/>
          </a:xfrm>
          <a:prstGeom prst="rect">
            <a:avLst/>
          </a:prstGeom>
          <a:ln cap="flat" cmpd="sng" w="38100">
            <a:solidFill>
              <a:srgbClr val="CCCCCC"/>
            </a:solidFill>
            <a:prstDash val="solid"/>
            <a:round/>
            <a:headEnd len="sm" w="sm" type="none"/>
            <a:tailEnd len="sm" w="sm" type="none"/>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fr">
                <a:solidFill>
                  <a:srgbClr val="999999"/>
                </a:solidFill>
              </a:rPr>
              <a:t>Réponse à un appel à projet de l’UNADEV (Union Nationale des Aveugles et Déficients Visuels) par la FASNA.</a:t>
            </a:r>
            <a:endParaRPr>
              <a:solidFill>
                <a:srgbClr val="999999"/>
              </a:solidFill>
            </a:endParaRPr>
          </a:p>
          <a:p>
            <a:pPr indent="0" lvl="0" marL="0" rtl="0" algn="l">
              <a:lnSpc>
                <a:spcPct val="100000"/>
              </a:lnSpc>
              <a:spcBef>
                <a:spcPts val="1200"/>
              </a:spcBef>
              <a:spcAft>
                <a:spcPts val="0"/>
              </a:spcAft>
              <a:buNone/>
            </a:pPr>
            <a:r>
              <a:rPr lang="fr">
                <a:solidFill>
                  <a:srgbClr val="999999"/>
                </a:solidFill>
              </a:rPr>
              <a:t>Son but : comprendre comment les personnes en situation de précarité ont accès à la santé visuelle.</a:t>
            </a:r>
            <a:endParaRPr>
              <a:solidFill>
                <a:srgbClr val="999999"/>
              </a:solidFill>
            </a:endParaRPr>
          </a:p>
          <a:p>
            <a:pPr indent="0" lvl="0" marL="0" rtl="0" algn="l">
              <a:lnSpc>
                <a:spcPct val="100000"/>
              </a:lnSpc>
              <a:spcBef>
                <a:spcPts val="1200"/>
              </a:spcBef>
              <a:spcAft>
                <a:spcPts val="0"/>
              </a:spcAft>
              <a:buNone/>
            </a:pPr>
            <a:r>
              <a:rPr lang="fr">
                <a:solidFill>
                  <a:srgbClr val="999999"/>
                </a:solidFill>
              </a:rPr>
              <a:t>Le projet a été pensé en deux parties :</a:t>
            </a:r>
            <a:endParaRPr>
              <a:solidFill>
                <a:srgbClr val="999999"/>
              </a:solidFill>
            </a:endParaRPr>
          </a:p>
          <a:p>
            <a:pPr indent="-325755" lvl="0" marL="457200" rtl="0" algn="l">
              <a:lnSpc>
                <a:spcPct val="100000"/>
              </a:lnSpc>
              <a:spcBef>
                <a:spcPts val="1200"/>
              </a:spcBef>
              <a:spcAft>
                <a:spcPts val="0"/>
              </a:spcAft>
              <a:buClr>
                <a:srgbClr val="999999"/>
              </a:buClr>
              <a:buSzPct val="100000"/>
              <a:buChar char="-"/>
            </a:pPr>
            <a:r>
              <a:rPr lang="fr">
                <a:solidFill>
                  <a:srgbClr val="999999"/>
                </a:solidFill>
              </a:rPr>
              <a:t>la première avait pour but de vérifier auprès des personnes concernées la direction que pourrait prendre cette enquête, afin d’être sûr qu’on ne partait pas sur nos idées qui ne seraient pas forcément la réalité que vivent les personnes en situation de précarité.</a:t>
            </a:r>
            <a:endParaRPr>
              <a:solidFill>
                <a:srgbClr val="999999"/>
              </a:solidFill>
            </a:endParaRPr>
          </a:p>
          <a:p>
            <a:pPr indent="-325755" lvl="0" marL="457200" rtl="0" algn="l">
              <a:lnSpc>
                <a:spcPct val="100000"/>
              </a:lnSpc>
              <a:spcBef>
                <a:spcPts val="0"/>
              </a:spcBef>
              <a:spcAft>
                <a:spcPts val="0"/>
              </a:spcAft>
              <a:buClr>
                <a:srgbClr val="999999"/>
              </a:buClr>
              <a:buSzPct val="100000"/>
              <a:buChar char="-"/>
            </a:pPr>
            <a:r>
              <a:rPr lang="fr">
                <a:solidFill>
                  <a:srgbClr val="999999"/>
                </a:solidFill>
              </a:rPr>
              <a:t>La seconde partie a consisté à interroger un maximum de personne afin de voir là où pouvait se situer les freins et les leviers d’actions que nous pourrions imaginé pour faciliter l’accès aux soins en santé visuelle.</a:t>
            </a:r>
            <a:endParaRPr>
              <a:solidFill>
                <a:srgbClr val="999999"/>
              </a:solidFill>
            </a:endParaRPr>
          </a:p>
          <a:p>
            <a:pPr indent="0" lvl="0" marL="0" rtl="0" algn="l">
              <a:spcBef>
                <a:spcPts val="0"/>
              </a:spcBef>
              <a:spcAft>
                <a:spcPts val="1200"/>
              </a:spcAft>
              <a:buNone/>
            </a:pPr>
            <a:r>
              <a:t/>
            </a:r>
            <a:endParaRPr>
              <a:solidFill>
                <a:srgbClr val="999999"/>
              </a:solidFill>
            </a:endParaRPr>
          </a:p>
        </p:txBody>
      </p:sp>
      <p:sp>
        <p:nvSpPr>
          <p:cNvPr id="112" name="Google Shape;112;p20"/>
          <p:cNvSpPr txBox="1"/>
          <p:nvPr/>
        </p:nvSpPr>
        <p:spPr>
          <a:xfrm rot="643">
            <a:off x="561300" y="1986900"/>
            <a:ext cx="8021400" cy="11697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fr" sz="1600">
                <a:solidFill>
                  <a:schemeClr val="dk2"/>
                </a:solidFill>
                <a:latin typeface="Playfair Display"/>
                <a:ea typeface="Playfair Display"/>
                <a:cs typeface="Playfair Display"/>
                <a:sym typeface="Playfair Display"/>
              </a:rPr>
              <a:t>Les personnes en situation de précarité</a:t>
            </a:r>
            <a:r>
              <a:rPr lang="fr" sz="1600">
                <a:solidFill>
                  <a:schemeClr val="dk2"/>
                </a:solidFill>
                <a:latin typeface="Playfair Display"/>
                <a:ea typeface="Playfair Display"/>
                <a:cs typeface="Playfair Display"/>
                <a:sym typeface="Playfair Display"/>
              </a:rPr>
              <a:t>, derrière ce terme, il y a une pluralité de personnes dans des situations différentes avec des envies et des besoins qui leurs sont propres. Ex : </a:t>
            </a:r>
            <a:r>
              <a:rPr lang="fr" sz="1600">
                <a:solidFill>
                  <a:schemeClr val="dk2"/>
                </a:solidFill>
                <a:latin typeface="Playfair Display"/>
                <a:ea typeface="Playfair Display"/>
                <a:cs typeface="Playfair Display"/>
                <a:sym typeface="Playfair Display"/>
              </a:rPr>
              <a:t>personnes vivants à la rue, ou personnes étant juste au-dessus du seuil CSS, n'ont pas les mêmes difficultés.</a:t>
            </a:r>
            <a:endParaRPr sz="1600">
              <a:solidFill>
                <a:schemeClr val="dk2"/>
              </a:solidFill>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49300" y="450125"/>
            <a:ext cx="3684000" cy="411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solidFill>
                  <a:schemeClr val="dk2"/>
                </a:solidFill>
              </a:rPr>
              <a:t>L</a:t>
            </a:r>
            <a:r>
              <a:rPr lang="fr">
                <a:solidFill>
                  <a:schemeClr val="dk2"/>
                </a:solidFill>
              </a:rPr>
              <a:t>a première partie de l’enquête</a:t>
            </a:r>
            <a:endParaRPr>
              <a:solidFill>
                <a:schemeClr val="dk2"/>
              </a:solidFill>
            </a:endParaRPr>
          </a:p>
        </p:txBody>
      </p:sp>
      <p:sp>
        <p:nvSpPr>
          <p:cNvPr id="118" name="Google Shape;118;p21"/>
          <p:cNvSpPr txBox="1"/>
          <p:nvPr>
            <p:ph idx="1" type="body"/>
          </p:nvPr>
        </p:nvSpPr>
        <p:spPr>
          <a:xfrm>
            <a:off x="4572000" y="450120"/>
            <a:ext cx="4222800" cy="4115400"/>
          </a:xfrm>
          <a:prstGeom prst="rect">
            <a:avLst/>
          </a:prstGeom>
          <a:ln cap="flat" cmpd="sng" w="38100">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fr"/>
              <a:t>Le but était de découvrir quels étaient les freins existants dans l’accès aux soins en santé visuelle pour les personnes en situation de précarité.</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fr"/>
              <a:t>Pour répondre à cette question, nous sommes allées interroger les personnes en situation de précarité et les intervenants qui les accompagnent.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185350" y="352000"/>
            <a:ext cx="2683200" cy="4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highlight>
                  <a:schemeClr val="accent4"/>
                </a:highlight>
              </a:rPr>
              <a:t>Tableau récapitulatif des freins identifiés</a:t>
            </a:r>
            <a:endParaRPr>
              <a:highlight>
                <a:schemeClr val="accent4"/>
              </a:highlight>
            </a:endParaRPr>
          </a:p>
        </p:txBody>
      </p:sp>
      <p:pic>
        <p:nvPicPr>
          <p:cNvPr id="124" name="Google Shape;124;p22"/>
          <p:cNvPicPr preferRelativeResize="0"/>
          <p:nvPr/>
        </p:nvPicPr>
        <p:blipFill>
          <a:blip r:embed="rId3">
            <a:alphaModFix/>
          </a:blip>
          <a:stretch>
            <a:fillRect/>
          </a:stretch>
        </p:blipFill>
        <p:spPr>
          <a:xfrm>
            <a:off x="2536848" y="0"/>
            <a:ext cx="660715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24475" y="148225"/>
            <a:ext cx="3559500" cy="1373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r">
                <a:solidFill>
                  <a:schemeClr val="dk2"/>
                </a:solidFill>
              </a:rPr>
              <a:t>Conclusion</a:t>
            </a:r>
            <a:endParaRPr>
              <a:solidFill>
                <a:schemeClr val="dk2"/>
              </a:solidFill>
            </a:endParaRPr>
          </a:p>
        </p:txBody>
      </p:sp>
      <p:sp>
        <p:nvSpPr>
          <p:cNvPr id="130" name="Google Shape;130;p23"/>
          <p:cNvSpPr txBox="1"/>
          <p:nvPr>
            <p:ph idx="1" type="body"/>
          </p:nvPr>
        </p:nvSpPr>
        <p:spPr>
          <a:xfrm>
            <a:off x="324475" y="1920450"/>
            <a:ext cx="8494800" cy="2704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fr"/>
              <a:t>Cette enquête nous a permis de mieux comprendre les freins, ainsi que la perception que les personnes en situation de précarité pouvait avoir de la santé visuelle. Mais aussi de commencer à réfléchir à la prévention que nous pourrions leur proposer.</a:t>
            </a:r>
            <a:endParaRPr/>
          </a:p>
          <a:p>
            <a:pPr indent="0" lvl="0" marL="0" rtl="0" algn="l">
              <a:spcBef>
                <a:spcPts val="1600"/>
              </a:spcBef>
              <a:spcAft>
                <a:spcPts val="0"/>
              </a:spcAft>
              <a:buNone/>
            </a:pPr>
            <a:r>
              <a:rPr lang="fr"/>
              <a:t>Pour la suite, n</a:t>
            </a:r>
            <a:r>
              <a:rPr lang="fr"/>
              <a:t>ous avons aussi décidé de travailler sur les freins autour de la </a:t>
            </a:r>
            <a:r>
              <a:rPr b="1" lang="fr"/>
              <a:t>méconnaissance des systèmes de santé</a:t>
            </a:r>
            <a:r>
              <a:rPr lang="fr"/>
              <a:t>. C’est le frein qui nous a semblé être le plus adapté à la mise en place de préconisations utiles et réalisables.</a:t>
            </a:r>
            <a:endParaRPr/>
          </a:p>
          <a:p>
            <a:pPr indent="0" lvl="0" marL="0" rtl="0" algn="l">
              <a:spcBef>
                <a:spcPts val="1600"/>
              </a:spcBef>
              <a:spcAft>
                <a:spcPts val="1600"/>
              </a:spcAft>
              <a:buNone/>
            </a:pPr>
            <a:r>
              <a:rPr lang="fr"/>
              <a:t>Ces préconisations seront orientées vers les intervenants sociaux, les associations et autres structures pouvant accompagner les personnes en situation de précarité. Au travers de nos interviews, nous avons compris que ce serait grâce au lien de confiance qu’ils établissent que l’accès aux soins pourraient être discuté et facilité.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49300" y="450120"/>
            <a:ext cx="3898200" cy="411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solidFill>
                  <a:schemeClr val="dk2"/>
                </a:solidFill>
              </a:rPr>
              <a:t>L</a:t>
            </a:r>
            <a:r>
              <a:rPr lang="fr">
                <a:solidFill>
                  <a:schemeClr val="dk2"/>
                </a:solidFill>
              </a:rPr>
              <a:t>a seconde partie de l’enquête</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rPr b="0" lang="fr" sz="1700">
                <a:solidFill>
                  <a:schemeClr val="dk2"/>
                </a:solidFill>
              </a:rPr>
              <a:t>Comment les personnes se mettent-elles en action pour leur santé ?</a:t>
            </a:r>
            <a:endParaRPr b="0" sz="1700">
              <a:solidFill>
                <a:schemeClr val="dk2"/>
              </a:solidFill>
            </a:endParaRPr>
          </a:p>
        </p:txBody>
      </p:sp>
      <p:sp>
        <p:nvSpPr>
          <p:cNvPr id="136" name="Google Shape;136;p24"/>
          <p:cNvSpPr txBox="1"/>
          <p:nvPr>
            <p:ph idx="1" type="body"/>
          </p:nvPr>
        </p:nvSpPr>
        <p:spPr>
          <a:xfrm>
            <a:off x="4572000" y="450120"/>
            <a:ext cx="4222800" cy="4115400"/>
          </a:xfrm>
          <a:prstGeom prst="rect">
            <a:avLst/>
          </a:prstGeom>
          <a:ln cap="flat" cmpd="sng" w="38100">
            <a:solidFill>
              <a:schemeClr val="accent4"/>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fr"/>
              <a:t>Cette fois-ci, les buts étaient :</a:t>
            </a:r>
            <a:endParaRPr/>
          </a:p>
          <a:p>
            <a:pPr indent="-330200" lvl="0" marL="457200" rtl="0" algn="l">
              <a:spcBef>
                <a:spcPts val="1600"/>
              </a:spcBef>
              <a:spcAft>
                <a:spcPts val="0"/>
              </a:spcAft>
              <a:buSzPts val="1600"/>
              <a:buChar char="-"/>
            </a:pPr>
            <a:r>
              <a:rPr lang="fr"/>
              <a:t>Explorer le frein de la méconnaissance des systèmes de santé.</a:t>
            </a:r>
            <a:endParaRPr/>
          </a:p>
          <a:p>
            <a:pPr indent="-330200" lvl="0" marL="457200" rtl="0" algn="l">
              <a:spcBef>
                <a:spcPts val="0"/>
              </a:spcBef>
              <a:spcAft>
                <a:spcPts val="0"/>
              </a:spcAft>
              <a:buSzPts val="1600"/>
              <a:buChar char="-"/>
            </a:pPr>
            <a:r>
              <a:rPr lang="fr"/>
              <a:t>Faire des préconisations réalisables</a:t>
            </a:r>
            <a:r>
              <a:rPr lang="fr"/>
              <a:t> </a:t>
            </a:r>
            <a:endParaRPr/>
          </a:p>
          <a:p>
            <a:pPr indent="-330200" lvl="0" marL="457200" rtl="0" algn="l">
              <a:spcBef>
                <a:spcPts val="0"/>
              </a:spcBef>
              <a:spcAft>
                <a:spcPts val="0"/>
              </a:spcAft>
              <a:buSzPts val="1600"/>
              <a:buChar char="-"/>
            </a:pPr>
            <a:r>
              <a:rPr lang="fr"/>
              <a:t>Réaliser des “livrables” permettant l’information et/ou l’orientation des personnes sur leur santé visuelle.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Effect filter="fade" transition="in">
                                      <p:cBhvr>
                                        <p:cTn dur="1000"/>
                                        <p:tgtEl>
                                          <p:spTgt spid="1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animEffect filter="fade" transition="in">
                                      <p:cBhvr>
                                        <p:cTn dur="1000"/>
                                        <p:tgtEl>
                                          <p:spTgt spid="1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animEffect filter="fade" transition="in">
                                      <p:cBhvr>
                                        <p:cTn dur="1000"/>
                                        <p:tgtEl>
                                          <p:spTgt spid="1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3" st="3"/>
                                            </p:txEl>
                                          </p:spTgt>
                                        </p:tgtEl>
                                        <p:attrNameLst>
                                          <p:attrName>style.visibility</p:attrName>
                                        </p:attrNameLst>
                                      </p:cBhvr>
                                      <p:to>
                                        <p:strVal val="visible"/>
                                      </p:to>
                                    </p:set>
                                    <p:animEffect filter="fade" transition="in">
                                      <p:cBhvr>
                                        <p:cTn dur="1000"/>
                                        <p:tgtEl>
                                          <p:spTgt spid="1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xEl>
                                              <p:pRg end="4" st="4"/>
                                            </p:txEl>
                                          </p:spTgt>
                                        </p:tgtEl>
                                        <p:attrNameLst>
                                          <p:attrName>style.visibility</p:attrName>
                                        </p:attrNameLst>
                                      </p:cBhvr>
                                      <p:to>
                                        <p:strVal val="visible"/>
                                      </p:to>
                                    </p:set>
                                    <p:animEffect filter="fade" transition="in">
                                      <p:cBhvr>
                                        <p:cTn dur="1000"/>
                                        <p:tgtEl>
                                          <p:spTgt spid="13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290550" y="532350"/>
            <a:ext cx="3279300" cy="407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0" lang="fr" sz="1300">
                <a:solidFill>
                  <a:schemeClr val="dk2"/>
                </a:solidFill>
                <a:latin typeface="Playfair Display"/>
                <a:ea typeface="Playfair Display"/>
                <a:cs typeface="Playfair Display"/>
                <a:sym typeface="Playfair Display"/>
              </a:rPr>
              <a:t>Pour répondre à la question précédente nous avons choisi d’utiliser :</a:t>
            </a:r>
            <a:endParaRPr b="0" sz="1300">
              <a:solidFill>
                <a:schemeClr val="dk2"/>
              </a:solidFill>
              <a:latin typeface="Playfair Display"/>
              <a:ea typeface="Playfair Display"/>
              <a:cs typeface="Playfair Display"/>
              <a:sym typeface="Playfair Display"/>
            </a:endParaRPr>
          </a:p>
          <a:p>
            <a:pPr indent="0" lvl="0" marL="0" rtl="0" algn="l">
              <a:spcBef>
                <a:spcPts val="0"/>
              </a:spcBef>
              <a:spcAft>
                <a:spcPts val="0"/>
              </a:spcAft>
              <a:buClr>
                <a:schemeClr val="dk2"/>
              </a:buClr>
              <a:buSzPts val="1100"/>
              <a:buFont typeface="Arial"/>
              <a:buNone/>
            </a:pPr>
            <a:r>
              <a:t/>
            </a:r>
            <a:endParaRPr b="0" sz="1300">
              <a:solidFill>
                <a:schemeClr val="dk2"/>
              </a:solidFill>
              <a:latin typeface="Playfair Display"/>
              <a:ea typeface="Playfair Display"/>
              <a:cs typeface="Playfair Display"/>
              <a:sym typeface="Playfair Display"/>
            </a:endParaRPr>
          </a:p>
          <a:p>
            <a:pPr indent="0" lvl="0" marL="0" rtl="0" algn="l">
              <a:spcBef>
                <a:spcPts val="0"/>
              </a:spcBef>
              <a:spcAft>
                <a:spcPts val="0"/>
              </a:spcAft>
              <a:buNone/>
            </a:pPr>
            <a:r>
              <a:rPr lang="fr">
                <a:highlight>
                  <a:schemeClr val="accent4"/>
                </a:highlight>
              </a:rPr>
              <a:t>Modèle APAS</a:t>
            </a:r>
            <a:endParaRPr>
              <a:highlight>
                <a:schemeClr val="accent4"/>
              </a:highlight>
            </a:endParaRPr>
          </a:p>
          <a:p>
            <a:pPr indent="0" lvl="0" marL="0" rtl="0" algn="l">
              <a:spcBef>
                <a:spcPts val="0"/>
              </a:spcBef>
              <a:spcAft>
                <a:spcPts val="0"/>
              </a:spcAft>
              <a:buNone/>
            </a:pPr>
            <a:r>
              <a:t/>
            </a:r>
            <a:endParaRPr>
              <a:highlight>
                <a:schemeClr val="accent4"/>
              </a:highlight>
            </a:endParaRPr>
          </a:p>
          <a:p>
            <a:pPr indent="0" lvl="0" marL="0" rtl="0" algn="l">
              <a:spcBef>
                <a:spcPts val="0"/>
              </a:spcBef>
              <a:spcAft>
                <a:spcPts val="0"/>
              </a:spcAft>
              <a:buNone/>
            </a:pPr>
            <a:r>
              <a:rPr lang="fr">
                <a:highlight>
                  <a:schemeClr val="accent4"/>
                </a:highlight>
              </a:rPr>
              <a:t>(Approche du Processus d’Action en Santé)</a:t>
            </a:r>
            <a:endParaRPr>
              <a:highlight>
                <a:schemeClr val="accent4"/>
              </a:highlight>
            </a:endParaRPr>
          </a:p>
        </p:txBody>
      </p:sp>
      <p:sp>
        <p:nvSpPr>
          <p:cNvPr id="142" name="Google Shape;142;p25"/>
          <p:cNvSpPr/>
          <p:nvPr/>
        </p:nvSpPr>
        <p:spPr>
          <a:xfrm>
            <a:off x="4094175" y="1298475"/>
            <a:ext cx="1435800" cy="606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non-initiés</a:t>
            </a:r>
            <a:endParaRPr/>
          </a:p>
        </p:txBody>
      </p:sp>
      <p:sp>
        <p:nvSpPr>
          <p:cNvPr id="143" name="Google Shape;143;p25"/>
          <p:cNvSpPr/>
          <p:nvPr/>
        </p:nvSpPr>
        <p:spPr>
          <a:xfrm>
            <a:off x="4094175" y="2153950"/>
            <a:ext cx="1435800" cy="606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intendants</a:t>
            </a:r>
            <a:endParaRPr/>
          </a:p>
        </p:txBody>
      </p:sp>
      <p:sp>
        <p:nvSpPr>
          <p:cNvPr id="144" name="Google Shape;144;p25"/>
          <p:cNvSpPr/>
          <p:nvPr/>
        </p:nvSpPr>
        <p:spPr>
          <a:xfrm>
            <a:off x="4094175" y="3009425"/>
            <a:ext cx="1435800" cy="606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acteurs</a:t>
            </a:r>
            <a:endParaRPr/>
          </a:p>
        </p:txBody>
      </p:sp>
      <p:sp>
        <p:nvSpPr>
          <p:cNvPr id="145" name="Google Shape;145;p25"/>
          <p:cNvSpPr txBox="1"/>
          <p:nvPr/>
        </p:nvSpPr>
        <p:spPr>
          <a:xfrm>
            <a:off x="4188800" y="659350"/>
            <a:ext cx="46848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300">
                <a:latin typeface="Playfair Display"/>
                <a:ea typeface="Playfair Display"/>
                <a:cs typeface="Playfair Display"/>
                <a:sym typeface="Playfair Display"/>
              </a:rPr>
              <a:t>3 grandes étapes définies dans ce modèle :</a:t>
            </a:r>
            <a:endParaRPr sz="1300">
              <a:latin typeface="Playfair Display"/>
              <a:ea typeface="Playfair Display"/>
              <a:cs typeface="Playfair Display"/>
              <a:sym typeface="Playfair Display"/>
            </a:endParaRPr>
          </a:p>
        </p:txBody>
      </p:sp>
      <p:sp>
        <p:nvSpPr>
          <p:cNvPr id="146" name="Google Shape;146;p25"/>
          <p:cNvSpPr txBox="1"/>
          <p:nvPr/>
        </p:nvSpPr>
        <p:spPr>
          <a:xfrm>
            <a:off x="310650" y="4064875"/>
            <a:ext cx="856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1200">
                <a:latin typeface="Playfair Display"/>
                <a:ea typeface="Playfair Display"/>
                <a:cs typeface="Playfair Display"/>
                <a:sym typeface="Playfair Display"/>
              </a:rPr>
              <a:t>En fonction de l’étape où se situe la personne, on ne lui proposera pas les mêmes actions pour prendre soin de sa santé.</a:t>
            </a:r>
            <a:endParaRPr b="1" sz="1200">
              <a:latin typeface="Playfair Display"/>
              <a:ea typeface="Playfair Display"/>
              <a:cs typeface="Playfair Display"/>
              <a:sym typeface="Playfair Display"/>
            </a:endParaRPr>
          </a:p>
          <a:p>
            <a:pPr indent="0" lvl="0" marL="0" rtl="0" algn="l">
              <a:spcBef>
                <a:spcPts val="0"/>
              </a:spcBef>
              <a:spcAft>
                <a:spcPts val="0"/>
              </a:spcAft>
              <a:buNone/>
            </a:pPr>
            <a:r>
              <a:rPr b="1" lang="fr" sz="1200">
                <a:latin typeface="Playfair Display"/>
                <a:ea typeface="Playfair Display"/>
                <a:cs typeface="Playfair Display"/>
                <a:sym typeface="Playfair Display"/>
              </a:rPr>
              <a:t>Pour passer d’une étape à une autre, un fort sentiment d’auto-efficacité sera nécessaire.</a:t>
            </a:r>
            <a:endParaRPr b="1" sz="1200">
              <a:latin typeface="Playfair Display"/>
              <a:ea typeface="Playfair Display"/>
              <a:cs typeface="Playfair Display"/>
              <a:sym typeface="Playfair Display"/>
            </a:endParaRPr>
          </a:p>
        </p:txBody>
      </p:sp>
      <p:sp>
        <p:nvSpPr>
          <p:cNvPr id="147" name="Google Shape;147;p25"/>
          <p:cNvSpPr/>
          <p:nvPr/>
        </p:nvSpPr>
        <p:spPr>
          <a:xfrm>
            <a:off x="5744550" y="1316925"/>
            <a:ext cx="932400" cy="570000"/>
          </a:xfrm>
          <a:prstGeom prst="striped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p:nvPr/>
        </p:nvSpPr>
        <p:spPr>
          <a:xfrm>
            <a:off x="5744550" y="3027875"/>
            <a:ext cx="932400" cy="570000"/>
          </a:xfrm>
          <a:prstGeom prst="striped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5"/>
          <p:cNvSpPr/>
          <p:nvPr/>
        </p:nvSpPr>
        <p:spPr>
          <a:xfrm>
            <a:off x="5744550" y="2190850"/>
            <a:ext cx="932400" cy="570000"/>
          </a:xfrm>
          <a:prstGeom prst="stripedRightArrow">
            <a:avLst>
              <a:gd fmla="val 50000" name="adj1"/>
              <a:gd fmla="val 50000" name="adj2"/>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5"/>
          <p:cNvSpPr txBox="1"/>
          <p:nvPr/>
        </p:nvSpPr>
        <p:spPr>
          <a:xfrm>
            <a:off x="6891525" y="1156275"/>
            <a:ext cx="2020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fr" sz="1200">
                <a:latin typeface="Playfair Display"/>
                <a:ea typeface="Playfair Display"/>
                <a:cs typeface="Playfair Display"/>
                <a:sym typeface="Playfair Display"/>
              </a:rPr>
              <a:t>personnes pas informées et/ou avec des</a:t>
            </a:r>
            <a:endParaRPr sz="1200">
              <a:latin typeface="Playfair Display"/>
              <a:ea typeface="Playfair Display"/>
              <a:cs typeface="Playfair Display"/>
              <a:sym typeface="Playfair Display"/>
            </a:endParaRPr>
          </a:p>
          <a:p>
            <a:pPr indent="0" lvl="0" marL="0" rtl="0" algn="l">
              <a:spcBef>
                <a:spcPts val="0"/>
              </a:spcBef>
              <a:spcAft>
                <a:spcPts val="0"/>
              </a:spcAft>
              <a:buNone/>
            </a:pPr>
            <a:r>
              <a:rPr lang="fr" sz="1200">
                <a:latin typeface="Playfair Display"/>
                <a:ea typeface="Playfair Display"/>
                <a:cs typeface="Playfair Display"/>
                <a:sym typeface="Playfair Display"/>
              </a:rPr>
              <a:t>attentes auxquelles on ne peut pas répondre</a:t>
            </a:r>
            <a:endParaRPr sz="1200">
              <a:latin typeface="Playfair Display"/>
              <a:ea typeface="Playfair Display"/>
              <a:cs typeface="Playfair Display"/>
              <a:sym typeface="Playfair Display"/>
            </a:endParaRPr>
          </a:p>
        </p:txBody>
      </p:sp>
      <p:sp>
        <p:nvSpPr>
          <p:cNvPr id="151" name="Google Shape;151;p25"/>
          <p:cNvSpPr txBox="1"/>
          <p:nvPr/>
        </p:nvSpPr>
        <p:spPr>
          <a:xfrm>
            <a:off x="6891525" y="2291200"/>
            <a:ext cx="2020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Playfair Display"/>
                <a:ea typeface="Playfair Display"/>
                <a:cs typeface="Playfair Display"/>
                <a:sym typeface="Playfair Display"/>
              </a:rPr>
              <a:t>savent, mais n'agissent pas</a:t>
            </a:r>
            <a:endParaRPr sz="1200">
              <a:latin typeface="Playfair Display"/>
              <a:ea typeface="Playfair Display"/>
              <a:cs typeface="Playfair Display"/>
              <a:sym typeface="Playfair Display"/>
            </a:endParaRPr>
          </a:p>
        </p:txBody>
      </p:sp>
      <p:sp>
        <p:nvSpPr>
          <p:cNvPr id="152" name="Google Shape;152;p25"/>
          <p:cNvSpPr txBox="1"/>
          <p:nvPr/>
        </p:nvSpPr>
        <p:spPr>
          <a:xfrm>
            <a:off x="6947725" y="3035825"/>
            <a:ext cx="2020500" cy="55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1200">
                <a:latin typeface="Playfair Display"/>
                <a:ea typeface="Playfair Display"/>
                <a:cs typeface="Playfair Display"/>
                <a:sym typeface="Playfair Display"/>
              </a:rPr>
              <a:t>savent, agissent, voire transmettent leurs savoirs</a:t>
            </a:r>
            <a:endParaRPr sz="1200">
              <a:latin typeface="Playfair Display"/>
              <a:ea typeface="Playfair Display"/>
              <a:cs typeface="Playfair Display"/>
              <a:sym typeface="Playfair Display"/>
            </a:endParaRPr>
          </a:p>
        </p:txBody>
      </p:sp>
      <p:sp>
        <p:nvSpPr>
          <p:cNvPr id="153" name="Google Shape;153;p25"/>
          <p:cNvSpPr txBox="1"/>
          <p:nvPr/>
        </p:nvSpPr>
        <p:spPr>
          <a:xfrm>
            <a:off x="392250" y="236825"/>
            <a:ext cx="14700" cy="2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
        <p:nvSpPr>
          <p:cNvPr id="154" name="Google Shape;154;p25"/>
          <p:cNvSpPr txBox="1"/>
          <p:nvPr/>
        </p:nvSpPr>
        <p:spPr>
          <a:xfrm>
            <a:off x="290550" y="24725"/>
            <a:ext cx="8562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fr" sz="1700">
                <a:solidFill>
                  <a:schemeClr val="dk2"/>
                </a:solidFill>
                <a:highlight>
                  <a:schemeClr val="dk1"/>
                </a:highlight>
                <a:latin typeface="Oswald"/>
                <a:ea typeface="Oswald"/>
                <a:cs typeface="Oswald"/>
                <a:sym typeface="Oswald"/>
              </a:rPr>
              <a:t>Comment les personnes se mettent-elles en action pour leur santé ?</a:t>
            </a:r>
            <a:endParaRPr>
              <a:latin typeface="Playfair Display"/>
              <a:ea typeface="Playfair Display"/>
              <a:cs typeface="Playfair Display"/>
              <a:sym typeface="Playfair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