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4660"/>
  </p:normalViewPr>
  <p:slideViewPr>
    <p:cSldViewPr snapToGrid="0">
      <p:cViewPr varScale="1">
        <p:scale>
          <a:sx n="91" d="100"/>
          <a:sy n="91" d="100"/>
        </p:scale>
        <p:origin x="22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58" y="-12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F02289-6AD9-41AA-BC51-697669CA7671}" type="doc">
      <dgm:prSet loTypeId="urn:microsoft.com/office/officeart/2005/8/layout/venn1" loCatId="relationship" qsTypeId="urn:microsoft.com/office/officeart/2005/8/quickstyle/simple1" qsCatId="simple" csTypeId="urn:microsoft.com/office/officeart/2005/8/colors/accent0_2" csCatId="mainScheme" phldr="1"/>
      <dgm:spPr/>
    </dgm:pt>
    <dgm:pt modelId="{335909A0-D9B3-4D07-9B50-D114CF2C7F21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Renforcer l’évaluation des besoins et penser l’accompagnement avec la personne</a:t>
          </a:r>
        </a:p>
      </dgm:t>
    </dgm:pt>
    <dgm:pt modelId="{593A4EB1-F969-4836-8539-5A567899A1D6}" type="parTrans" cxnId="{F044EDCA-E4EC-45CA-B21F-F9348A155E20}">
      <dgm:prSet/>
      <dgm:spPr/>
      <dgm:t>
        <a:bodyPr/>
        <a:lstStyle/>
        <a:p>
          <a:endParaRPr lang="fr-FR"/>
        </a:p>
      </dgm:t>
    </dgm:pt>
    <dgm:pt modelId="{5D41762E-CE57-4DEA-B3A3-A7CD7A0FBC55}" type="sibTrans" cxnId="{F044EDCA-E4EC-45CA-B21F-F9348A155E20}">
      <dgm:prSet/>
      <dgm:spPr/>
      <dgm:t>
        <a:bodyPr/>
        <a:lstStyle/>
        <a:p>
          <a:endParaRPr lang="fr-FR"/>
        </a:p>
      </dgm:t>
    </dgm:pt>
    <dgm:pt modelId="{9CE3E366-0296-42B2-9995-6C13345DFF76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Moduler l’accompagnement dans le temps, en fonction des besoins et de la qualité de l’offre</a:t>
          </a:r>
        </a:p>
      </dgm:t>
    </dgm:pt>
    <dgm:pt modelId="{719BBEA7-BA74-48B4-B433-FE28FCB0D07D}" type="parTrans" cxnId="{EDDE9300-B0B6-47E1-A6F5-009C3428F371}">
      <dgm:prSet/>
      <dgm:spPr/>
      <dgm:t>
        <a:bodyPr/>
        <a:lstStyle/>
        <a:p>
          <a:endParaRPr lang="fr-FR"/>
        </a:p>
      </dgm:t>
    </dgm:pt>
    <dgm:pt modelId="{640504D9-3C12-47F2-AEB2-3A88DE8ECDD7}" type="sibTrans" cxnId="{EDDE9300-B0B6-47E1-A6F5-009C3428F371}">
      <dgm:prSet/>
      <dgm:spPr/>
      <dgm:t>
        <a:bodyPr/>
        <a:lstStyle/>
        <a:p>
          <a:endParaRPr lang="fr-FR"/>
        </a:p>
      </dgm:t>
    </dgm:pt>
    <dgm:pt modelId="{77B824C5-9567-4EA9-9C23-6A66B9FBCAE2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Développer la formation des professionnels</a:t>
          </a:r>
        </a:p>
      </dgm:t>
    </dgm:pt>
    <dgm:pt modelId="{34EEEF59-9848-4FB5-9F9B-CF8DA75BC38B}" type="parTrans" cxnId="{A4B39383-9883-4E3A-9AC1-6ABF92CB56D5}">
      <dgm:prSet/>
      <dgm:spPr/>
      <dgm:t>
        <a:bodyPr/>
        <a:lstStyle/>
        <a:p>
          <a:endParaRPr lang="fr-FR"/>
        </a:p>
      </dgm:t>
    </dgm:pt>
    <dgm:pt modelId="{A57AD0A4-C91A-42FA-B8AC-9243BF148CBE}" type="sibTrans" cxnId="{A4B39383-9883-4E3A-9AC1-6ABF92CB56D5}">
      <dgm:prSet/>
      <dgm:spPr/>
      <dgm:t>
        <a:bodyPr/>
        <a:lstStyle/>
        <a:p>
          <a:endParaRPr lang="fr-FR"/>
        </a:p>
      </dgm:t>
    </dgm:pt>
    <dgm:pt modelId="{BAC37E6E-CEC5-45B6-BC4B-EEFAB8545B25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Développer  l’accompagnement en réseau</a:t>
          </a:r>
        </a:p>
      </dgm:t>
    </dgm:pt>
    <dgm:pt modelId="{BBCF4254-F20A-4DC5-B2E4-049047409136}" type="parTrans" cxnId="{F2E5995C-D8CC-44E8-AC78-53048A2C90DB}">
      <dgm:prSet/>
      <dgm:spPr/>
      <dgm:t>
        <a:bodyPr/>
        <a:lstStyle/>
        <a:p>
          <a:endParaRPr lang="fr-FR"/>
        </a:p>
      </dgm:t>
    </dgm:pt>
    <dgm:pt modelId="{FACAA9FA-984C-407C-B19D-7276ECA94AD7}" type="sibTrans" cxnId="{F2E5995C-D8CC-44E8-AC78-53048A2C90DB}">
      <dgm:prSet/>
      <dgm:spPr/>
      <dgm:t>
        <a:bodyPr/>
        <a:lstStyle/>
        <a:p>
          <a:endParaRPr lang="fr-FR"/>
        </a:p>
      </dgm:t>
    </dgm:pt>
    <dgm:pt modelId="{DA3C49AC-6D10-4A5D-ADAC-1EACA988687F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Miser sur l’accompagnement en structures temporaires </a:t>
          </a:r>
        </a:p>
      </dgm:t>
    </dgm:pt>
    <dgm:pt modelId="{CB361845-1D89-4A36-9171-6A05578A83E2}" type="parTrans" cxnId="{FBAD2027-8E71-4135-84B4-4AA5DCF563E6}">
      <dgm:prSet/>
      <dgm:spPr/>
      <dgm:t>
        <a:bodyPr/>
        <a:lstStyle/>
        <a:p>
          <a:endParaRPr lang="fr-FR"/>
        </a:p>
      </dgm:t>
    </dgm:pt>
    <dgm:pt modelId="{C9BEFC9A-B3B8-42D0-93B5-038CE51F985D}" type="sibTrans" cxnId="{FBAD2027-8E71-4135-84B4-4AA5DCF563E6}">
      <dgm:prSet/>
      <dgm:spPr/>
      <dgm:t>
        <a:bodyPr/>
        <a:lstStyle/>
        <a:p>
          <a:endParaRPr lang="fr-FR"/>
        </a:p>
      </dgm:t>
    </dgm:pt>
    <dgm:pt modelId="{9005777A-FA9B-4061-B23D-2B92576E80CB}">
      <dgm:prSet phldrT="[Texte]" custT="1"/>
      <dgm:spPr/>
      <dgm:t>
        <a:bodyPr/>
        <a:lstStyle/>
        <a:p>
          <a:r>
            <a:rPr lang="fr-FR" sz="1400" dirty="0">
              <a:solidFill>
                <a:schemeClr val="accent1"/>
              </a:solidFill>
            </a:rPr>
            <a:t>Refondre l’organisation de l’accompagnement en hôtel </a:t>
          </a:r>
        </a:p>
      </dgm:t>
    </dgm:pt>
    <dgm:pt modelId="{042E81CC-60FF-4B2B-94B6-7836D2165411}" type="parTrans" cxnId="{5C069F1C-86F7-44E8-8996-E077E1211205}">
      <dgm:prSet/>
      <dgm:spPr/>
      <dgm:t>
        <a:bodyPr/>
        <a:lstStyle/>
        <a:p>
          <a:endParaRPr lang="fr-FR"/>
        </a:p>
      </dgm:t>
    </dgm:pt>
    <dgm:pt modelId="{4FF7EE6F-EA5B-4D0E-B712-DA99D1E484ED}" type="sibTrans" cxnId="{5C069F1C-86F7-44E8-8996-E077E1211205}">
      <dgm:prSet/>
      <dgm:spPr/>
      <dgm:t>
        <a:bodyPr/>
        <a:lstStyle/>
        <a:p>
          <a:endParaRPr lang="fr-FR"/>
        </a:p>
      </dgm:t>
    </dgm:pt>
    <dgm:pt modelId="{B47F20A4-AA73-4F4D-A3CD-3B36E6322DD7}" type="pres">
      <dgm:prSet presAssocID="{8CF02289-6AD9-41AA-BC51-697669CA7671}" presName="compositeShape" presStyleCnt="0">
        <dgm:presLayoutVars>
          <dgm:chMax val="7"/>
          <dgm:dir/>
          <dgm:resizeHandles val="exact"/>
        </dgm:presLayoutVars>
      </dgm:prSet>
      <dgm:spPr/>
    </dgm:pt>
    <dgm:pt modelId="{4489BA15-D73F-4A14-A22C-C7343A39FA11}" type="pres">
      <dgm:prSet presAssocID="{335909A0-D9B3-4D07-9B50-D114CF2C7F21}" presName="circ1" presStyleLbl="vennNode1" presStyleIdx="0" presStyleCnt="6"/>
      <dgm:spPr/>
    </dgm:pt>
    <dgm:pt modelId="{D90FB044-54FA-4989-A3CC-4F5FE32E65BC}" type="pres">
      <dgm:prSet presAssocID="{335909A0-D9B3-4D07-9B50-D114CF2C7F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B75B9B5-5FCD-4B64-81BF-C3E41BC49E55}" type="pres">
      <dgm:prSet presAssocID="{9CE3E366-0296-42B2-9995-6C13345DFF76}" presName="circ2" presStyleLbl="vennNode1" presStyleIdx="1" presStyleCnt="6"/>
      <dgm:spPr/>
    </dgm:pt>
    <dgm:pt modelId="{61CA1D0D-60DA-4E2C-8C76-F581DE99974C}" type="pres">
      <dgm:prSet presAssocID="{9CE3E366-0296-42B2-9995-6C13345DFF7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C1DAFAD-F980-4F41-9C7C-A8E3F444D230}" type="pres">
      <dgm:prSet presAssocID="{77B824C5-9567-4EA9-9C23-6A66B9FBCAE2}" presName="circ3" presStyleLbl="vennNode1" presStyleIdx="2" presStyleCnt="6"/>
      <dgm:spPr/>
    </dgm:pt>
    <dgm:pt modelId="{78FB2827-7B73-4FE4-B1B5-99EEBB243577}" type="pres">
      <dgm:prSet presAssocID="{77B824C5-9567-4EA9-9C23-6A66B9FBCAE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86F64B5-5044-4BBE-BD8D-6695D9CFE901}" type="pres">
      <dgm:prSet presAssocID="{BAC37E6E-CEC5-45B6-BC4B-EEFAB8545B25}" presName="circ4" presStyleLbl="vennNode1" presStyleIdx="3" presStyleCnt="6"/>
      <dgm:spPr/>
    </dgm:pt>
    <dgm:pt modelId="{82342334-B373-44CE-A4D8-77FDDC55A41B}" type="pres">
      <dgm:prSet presAssocID="{BAC37E6E-CEC5-45B6-BC4B-EEFAB8545B25}" presName="circ4Tx" presStyleLbl="revTx" presStyleIdx="0" presStyleCnt="0" custScaleX="113530" custLinFactNeighborY="-8298">
        <dgm:presLayoutVars>
          <dgm:chMax val="0"/>
          <dgm:chPref val="0"/>
          <dgm:bulletEnabled val="1"/>
        </dgm:presLayoutVars>
      </dgm:prSet>
      <dgm:spPr/>
    </dgm:pt>
    <dgm:pt modelId="{612C1383-B687-497A-9EF4-4F9A5D7C8F88}" type="pres">
      <dgm:prSet presAssocID="{DA3C49AC-6D10-4A5D-ADAC-1EACA988687F}" presName="circ5" presStyleLbl="vennNode1" presStyleIdx="4" presStyleCnt="6"/>
      <dgm:spPr/>
    </dgm:pt>
    <dgm:pt modelId="{8A913395-34F2-42D9-B3F5-25254AC271C0}" type="pres">
      <dgm:prSet presAssocID="{DA3C49AC-6D10-4A5D-ADAC-1EACA988687F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01EEF78-1FD9-4622-9ABA-2D37FFEC5C8E}" type="pres">
      <dgm:prSet presAssocID="{9005777A-FA9B-4061-B23D-2B92576E80CB}" presName="circ6" presStyleLbl="vennNode1" presStyleIdx="5" presStyleCnt="6"/>
      <dgm:spPr/>
    </dgm:pt>
    <dgm:pt modelId="{5B7EE155-40A1-42AC-923C-DABFB3D36B98}" type="pres">
      <dgm:prSet presAssocID="{9005777A-FA9B-4061-B23D-2B92576E80C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DDE9300-B0B6-47E1-A6F5-009C3428F371}" srcId="{8CF02289-6AD9-41AA-BC51-697669CA7671}" destId="{9CE3E366-0296-42B2-9995-6C13345DFF76}" srcOrd="1" destOrd="0" parTransId="{719BBEA7-BA74-48B4-B433-FE28FCB0D07D}" sibTransId="{640504D9-3C12-47F2-AEB2-3A88DE8ECDD7}"/>
    <dgm:cxn modelId="{AA94161B-AB13-46DF-BE82-1DF669E2B42D}" type="presOf" srcId="{77B824C5-9567-4EA9-9C23-6A66B9FBCAE2}" destId="{78FB2827-7B73-4FE4-B1B5-99EEBB243577}" srcOrd="0" destOrd="0" presId="urn:microsoft.com/office/officeart/2005/8/layout/venn1"/>
    <dgm:cxn modelId="{5C069F1C-86F7-44E8-8996-E077E1211205}" srcId="{8CF02289-6AD9-41AA-BC51-697669CA7671}" destId="{9005777A-FA9B-4061-B23D-2B92576E80CB}" srcOrd="5" destOrd="0" parTransId="{042E81CC-60FF-4B2B-94B6-7836D2165411}" sibTransId="{4FF7EE6F-EA5B-4D0E-B712-DA99D1E484ED}"/>
    <dgm:cxn modelId="{FBAD2027-8E71-4135-84B4-4AA5DCF563E6}" srcId="{8CF02289-6AD9-41AA-BC51-697669CA7671}" destId="{DA3C49AC-6D10-4A5D-ADAC-1EACA988687F}" srcOrd="4" destOrd="0" parTransId="{CB361845-1D89-4A36-9171-6A05578A83E2}" sibTransId="{C9BEFC9A-B3B8-42D0-93B5-038CE51F985D}"/>
    <dgm:cxn modelId="{F2E5995C-D8CC-44E8-AC78-53048A2C90DB}" srcId="{8CF02289-6AD9-41AA-BC51-697669CA7671}" destId="{BAC37E6E-CEC5-45B6-BC4B-EEFAB8545B25}" srcOrd="3" destOrd="0" parTransId="{BBCF4254-F20A-4DC5-B2E4-049047409136}" sibTransId="{FACAA9FA-984C-407C-B19D-7276ECA94AD7}"/>
    <dgm:cxn modelId="{8273A873-0D71-4BAA-A716-6EFDCB260BFF}" type="presOf" srcId="{8CF02289-6AD9-41AA-BC51-697669CA7671}" destId="{B47F20A4-AA73-4F4D-A3CD-3B36E6322DD7}" srcOrd="0" destOrd="0" presId="urn:microsoft.com/office/officeart/2005/8/layout/venn1"/>
    <dgm:cxn modelId="{DA818859-008E-4A15-902F-E5288218BEA9}" type="presOf" srcId="{9005777A-FA9B-4061-B23D-2B92576E80CB}" destId="{5B7EE155-40A1-42AC-923C-DABFB3D36B98}" srcOrd="0" destOrd="0" presId="urn:microsoft.com/office/officeart/2005/8/layout/venn1"/>
    <dgm:cxn modelId="{A1C06382-CBA2-4940-940E-AAE1D8C4E905}" type="presOf" srcId="{BAC37E6E-CEC5-45B6-BC4B-EEFAB8545B25}" destId="{82342334-B373-44CE-A4D8-77FDDC55A41B}" srcOrd="0" destOrd="0" presId="urn:microsoft.com/office/officeart/2005/8/layout/venn1"/>
    <dgm:cxn modelId="{A4B39383-9883-4E3A-9AC1-6ABF92CB56D5}" srcId="{8CF02289-6AD9-41AA-BC51-697669CA7671}" destId="{77B824C5-9567-4EA9-9C23-6A66B9FBCAE2}" srcOrd="2" destOrd="0" parTransId="{34EEEF59-9848-4FB5-9F9B-CF8DA75BC38B}" sibTransId="{A57AD0A4-C91A-42FA-B8AC-9243BF148CBE}"/>
    <dgm:cxn modelId="{FE9079CA-D3D0-4C7C-8C75-2421724D9B90}" type="presOf" srcId="{335909A0-D9B3-4D07-9B50-D114CF2C7F21}" destId="{D90FB044-54FA-4989-A3CC-4F5FE32E65BC}" srcOrd="0" destOrd="0" presId="urn:microsoft.com/office/officeart/2005/8/layout/venn1"/>
    <dgm:cxn modelId="{F044EDCA-E4EC-45CA-B21F-F9348A155E20}" srcId="{8CF02289-6AD9-41AA-BC51-697669CA7671}" destId="{335909A0-D9B3-4D07-9B50-D114CF2C7F21}" srcOrd="0" destOrd="0" parTransId="{593A4EB1-F969-4836-8539-5A567899A1D6}" sibTransId="{5D41762E-CE57-4DEA-B3A3-A7CD7A0FBC55}"/>
    <dgm:cxn modelId="{ADFB33CF-8F70-484F-B7F0-7D4DDDC694B6}" type="presOf" srcId="{9CE3E366-0296-42B2-9995-6C13345DFF76}" destId="{61CA1D0D-60DA-4E2C-8C76-F581DE99974C}" srcOrd="0" destOrd="0" presId="urn:microsoft.com/office/officeart/2005/8/layout/venn1"/>
    <dgm:cxn modelId="{E2EEE7D2-E980-46F5-BFF9-A431231337E6}" type="presOf" srcId="{DA3C49AC-6D10-4A5D-ADAC-1EACA988687F}" destId="{8A913395-34F2-42D9-B3F5-25254AC271C0}" srcOrd="0" destOrd="0" presId="urn:microsoft.com/office/officeart/2005/8/layout/venn1"/>
    <dgm:cxn modelId="{86532426-F62A-4CB9-9BFD-687409725D12}" type="presParOf" srcId="{B47F20A4-AA73-4F4D-A3CD-3B36E6322DD7}" destId="{4489BA15-D73F-4A14-A22C-C7343A39FA11}" srcOrd="0" destOrd="0" presId="urn:microsoft.com/office/officeart/2005/8/layout/venn1"/>
    <dgm:cxn modelId="{B06D881F-7692-4C56-9F01-5CEF9D5C5F9F}" type="presParOf" srcId="{B47F20A4-AA73-4F4D-A3CD-3B36E6322DD7}" destId="{D90FB044-54FA-4989-A3CC-4F5FE32E65BC}" srcOrd="1" destOrd="0" presId="urn:microsoft.com/office/officeart/2005/8/layout/venn1"/>
    <dgm:cxn modelId="{995EDE60-9DEF-45F9-94A4-C90DB54C4DE5}" type="presParOf" srcId="{B47F20A4-AA73-4F4D-A3CD-3B36E6322DD7}" destId="{DB75B9B5-5FCD-4B64-81BF-C3E41BC49E55}" srcOrd="2" destOrd="0" presId="urn:microsoft.com/office/officeart/2005/8/layout/venn1"/>
    <dgm:cxn modelId="{DF2FFB0F-9CAF-42F3-94E4-3E0678604AB3}" type="presParOf" srcId="{B47F20A4-AA73-4F4D-A3CD-3B36E6322DD7}" destId="{61CA1D0D-60DA-4E2C-8C76-F581DE99974C}" srcOrd="3" destOrd="0" presId="urn:microsoft.com/office/officeart/2005/8/layout/venn1"/>
    <dgm:cxn modelId="{ABA50A11-83C7-4D53-B54E-0518AE5F3CD1}" type="presParOf" srcId="{B47F20A4-AA73-4F4D-A3CD-3B36E6322DD7}" destId="{5C1DAFAD-F980-4F41-9C7C-A8E3F444D230}" srcOrd="4" destOrd="0" presId="urn:microsoft.com/office/officeart/2005/8/layout/venn1"/>
    <dgm:cxn modelId="{142B091B-DE61-44BE-B665-AFF5CAB878B1}" type="presParOf" srcId="{B47F20A4-AA73-4F4D-A3CD-3B36E6322DD7}" destId="{78FB2827-7B73-4FE4-B1B5-99EEBB243577}" srcOrd="5" destOrd="0" presId="urn:microsoft.com/office/officeart/2005/8/layout/venn1"/>
    <dgm:cxn modelId="{1625BCFC-3BD5-4756-8614-CCD25E8C59BF}" type="presParOf" srcId="{B47F20A4-AA73-4F4D-A3CD-3B36E6322DD7}" destId="{086F64B5-5044-4BBE-BD8D-6695D9CFE901}" srcOrd="6" destOrd="0" presId="urn:microsoft.com/office/officeart/2005/8/layout/venn1"/>
    <dgm:cxn modelId="{923F7C72-1C3A-4CDF-90E1-93CC841E392C}" type="presParOf" srcId="{B47F20A4-AA73-4F4D-A3CD-3B36E6322DD7}" destId="{82342334-B373-44CE-A4D8-77FDDC55A41B}" srcOrd="7" destOrd="0" presId="urn:microsoft.com/office/officeart/2005/8/layout/venn1"/>
    <dgm:cxn modelId="{161C1764-0F23-4960-BFB0-00AE64A9729C}" type="presParOf" srcId="{B47F20A4-AA73-4F4D-A3CD-3B36E6322DD7}" destId="{612C1383-B687-497A-9EF4-4F9A5D7C8F88}" srcOrd="8" destOrd="0" presId="urn:microsoft.com/office/officeart/2005/8/layout/venn1"/>
    <dgm:cxn modelId="{CB381A31-0137-47C1-B56D-3F2425809F77}" type="presParOf" srcId="{B47F20A4-AA73-4F4D-A3CD-3B36E6322DD7}" destId="{8A913395-34F2-42D9-B3F5-25254AC271C0}" srcOrd="9" destOrd="0" presId="urn:microsoft.com/office/officeart/2005/8/layout/venn1"/>
    <dgm:cxn modelId="{1EE1F327-3B0F-47E1-9EC7-918717AC0CC5}" type="presParOf" srcId="{B47F20A4-AA73-4F4D-A3CD-3B36E6322DD7}" destId="{201EEF78-1FD9-4622-9ABA-2D37FFEC5C8E}" srcOrd="10" destOrd="0" presId="urn:microsoft.com/office/officeart/2005/8/layout/venn1"/>
    <dgm:cxn modelId="{DC1375B8-8729-42DC-BD98-AA8B4B12ECED}" type="presParOf" srcId="{B47F20A4-AA73-4F4D-A3CD-3B36E6322DD7}" destId="{5B7EE155-40A1-42AC-923C-DABFB3D36B98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9BA15-D73F-4A14-A22C-C7343A39FA11}">
      <dsp:nvSpPr>
        <dsp:cNvPr id="0" name=""/>
        <dsp:cNvSpPr/>
      </dsp:nvSpPr>
      <dsp:spPr>
        <a:xfrm>
          <a:off x="3575773" y="1132506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0FB044-54FA-4989-A3CC-4F5FE32E65BC}">
      <dsp:nvSpPr>
        <dsp:cNvPr id="0" name=""/>
        <dsp:cNvSpPr/>
      </dsp:nvSpPr>
      <dsp:spPr>
        <a:xfrm>
          <a:off x="3386120" y="0"/>
          <a:ext cx="1896529" cy="10331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Renforcer l’évaluation des besoins et penser l’accompagnement avec la personne</a:t>
          </a:r>
        </a:p>
      </dsp:txBody>
      <dsp:txXfrm>
        <a:off x="3386120" y="0"/>
        <a:ext cx="1896529" cy="1033129"/>
      </dsp:txXfrm>
    </dsp:sp>
    <dsp:sp modelId="{DB75B9B5-5FCD-4B64-81BF-C3E41BC49E55}">
      <dsp:nvSpPr>
        <dsp:cNvPr id="0" name=""/>
        <dsp:cNvSpPr/>
      </dsp:nvSpPr>
      <dsp:spPr>
        <a:xfrm>
          <a:off x="4068239" y="1416862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1CA1D0D-60DA-4E2C-8C76-F581DE99974C}">
      <dsp:nvSpPr>
        <dsp:cNvPr id="0" name=""/>
        <dsp:cNvSpPr/>
      </dsp:nvSpPr>
      <dsp:spPr>
        <a:xfrm>
          <a:off x="5697990" y="983932"/>
          <a:ext cx="1797277" cy="11315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Moduler l’accompagnement dans le temps, en fonction des besoins et de la qualité de l’offre</a:t>
          </a:r>
        </a:p>
      </dsp:txBody>
      <dsp:txXfrm>
        <a:off x="5697990" y="983932"/>
        <a:ext cx="1797277" cy="1131522"/>
      </dsp:txXfrm>
    </dsp:sp>
    <dsp:sp modelId="{5C1DAFAD-F980-4F41-9C7C-A8E3F444D230}">
      <dsp:nvSpPr>
        <dsp:cNvPr id="0" name=""/>
        <dsp:cNvSpPr/>
      </dsp:nvSpPr>
      <dsp:spPr>
        <a:xfrm>
          <a:off x="4068239" y="1985575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8FB2827-7B73-4FE4-B1B5-99EEBB243577}">
      <dsp:nvSpPr>
        <dsp:cNvPr id="0" name=""/>
        <dsp:cNvSpPr/>
      </dsp:nvSpPr>
      <dsp:spPr>
        <a:xfrm>
          <a:off x="5697990" y="2671376"/>
          <a:ext cx="1797277" cy="12643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Développer la formation des professionnels</a:t>
          </a:r>
        </a:p>
      </dsp:txBody>
      <dsp:txXfrm>
        <a:off x="5697990" y="2671376"/>
        <a:ext cx="1797277" cy="1264353"/>
      </dsp:txXfrm>
    </dsp:sp>
    <dsp:sp modelId="{086F64B5-5044-4BBE-BD8D-6695D9CFE901}">
      <dsp:nvSpPr>
        <dsp:cNvPr id="0" name=""/>
        <dsp:cNvSpPr/>
      </dsp:nvSpPr>
      <dsp:spPr>
        <a:xfrm>
          <a:off x="3575773" y="2270424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2342334-B373-44CE-A4D8-77FDDC55A41B}">
      <dsp:nvSpPr>
        <dsp:cNvPr id="0" name=""/>
        <dsp:cNvSpPr/>
      </dsp:nvSpPr>
      <dsp:spPr>
        <a:xfrm>
          <a:off x="3257820" y="3800803"/>
          <a:ext cx="2153130" cy="10331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Développer  l’accompagnement en réseau</a:t>
          </a:r>
        </a:p>
      </dsp:txBody>
      <dsp:txXfrm>
        <a:off x="3257820" y="3800803"/>
        <a:ext cx="2153130" cy="1033129"/>
      </dsp:txXfrm>
    </dsp:sp>
    <dsp:sp modelId="{612C1383-B687-497A-9EF4-4F9A5D7C8F88}">
      <dsp:nvSpPr>
        <dsp:cNvPr id="0" name=""/>
        <dsp:cNvSpPr/>
      </dsp:nvSpPr>
      <dsp:spPr>
        <a:xfrm>
          <a:off x="3083308" y="1985575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913395-34F2-42D9-B3F5-25254AC271C0}">
      <dsp:nvSpPr>
        <dsp:cNvPr id="0" name=""/>
        <dsp:cNvSpPr/>
      </dsp:nvSpPr>
      <dsp:spPr>
        <a:xfrm>
          <a:off x="1173502" y="2671376"/>
          <a:ext cx="1797277" cy="12643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Miser sur l’accompagnement en structures temporaires </a:t>
          </a:r>
        </a:p>
      </dsp:txBody>
      <dsp:txXfrm>
        <a:off x="1173502" y="2671376"/>
        <a:ext cx="1797277" cy="1264353"/>
      </dsp:txXfrm>
    </dsp:sp>
    <dsp:sp modelId="{201EEF78-1FD9-4622-9ABA-2D37FFEC5C8E}">
      <dsp:nvSpPr>
        <dsp:cNvPr id="0" name=""/>
        <dsp:cNvSpPr/>
      </dsp:nvSpPr>
      <dsp:spPr>
        <a:xfrm>
          <a:off x="3083308" y="1416862"/>
          <a:ext cx="1517223" cy="151722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B7EE155-40A1-42AC-923C-DABFB3D36B98}">
      <dsp:nvSpPr>
        <dsp:cNvPr id="0" name=""/>
        <dsp:cNvSpPr/>
      </dsp:nvSpPr>
      <dsp:spPr>
        <a:xfrm>
          <a:off x="1173502" y="983932"/>
          <a:ext cx="1797277" cy="12643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accent1"/>
              </a:solidFill>
            </a:rPr>
            <a:t>Refondre l’organisation de l’accompagnement en hôtel </a:t>
          </a:r>
        </a:p>
      </dsp:txBody>
      <dsp:txXfrm>
        <a:off x="1173502" y="983932"/>
        <a:ext cx="1797277" cy="1264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7600F-8CC6-45D7-A86D-576CAF9E0F22}" type="datetimeFigureOut">
              <a:rPr lang="fr-FR" smtClean="0"/>
              <a:t>22/01/2018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0EEC7-2A7F-45DE-93DB-41AFCC7BE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68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8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3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SEMINAIRE FLUIDITE - 23 janvier 2018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1"/>
                </a:solidFill>
                <a:latin typeface="+mj-lt"/>
              </a:rPr>
              <a:t>Groupe sur l’accompagnement social</a:t>
            </a:r>
          </a:p>
        </p:txBody>
      </p:sp>
    </p:spTree>
    <p:extLst>
      <p:ext uri="{BB962C8B-B14F-4D97-AF65-F5344CB8AC3E}">
        <p14:creationId xmlns:p14="http://schemas.microsoft.com/office/powerpoint/2010/main" val="401567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Les 6 thèmes prioritaires et les actions opérationnelles associées</a:t>
            </a:r>
            <a:br>
              <a:rPr lang="fr-FR" sz="1600" b="1" dirty="0"/>
            </a:br>
            <a:br>
              <a:rPr lang="fr-FR" sz="100" b="1" dirty="0"/>
            </a:br>
            <a:r>
              <a:rPr lang="fr-FR" sz="2400" b="1" dirty="0"/>
              <a:t>MISER SUR L’ACCOMPAGNEMENT EN STRUCTURES TEMPORAIRES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latin typeface="+mj-lt"/>
              </a:rPr>
              <a:t>PROPOSITIONS</a:t>
            </a:r>
          </a:p>
        </p:txBody>
      </p:sp>
      <p:sp>
        <p:nvSpPr>
          <p:cNvPr id="12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365436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Renforcer les effectifs de TS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pour ne pas réduire l’accompagnement en structures temporaires à l’évaluation sociale et à la préparation à la sortie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Organiser le détachement  de TS « aguerris »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sur les structures temporaires et positionner les CDD ou intérim sur les structures pérennes pendant ce laps de temps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Accélérer les ouvertures de droits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(couverture sociale,  aides et ressources, titres de séjours…)</a:t>
            </a: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latin typeface="+mj-lt"/>
              </a:rPr>
              <a:t>ACTIONS OPÉRATIONNELLES /OUTILS</a:t>
            </a:r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Ratio de 1 TS pour 25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(versus 1/33)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Faire appel au volontariat en intra ou inter associations + verser une prime de mobilité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Expérimenter des RDV d’accès aux droits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(mesure du Pacte Parisien ) pour les structures temporaires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Développer l’accès à la scolarisation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réunions de travail associations, DRIHL, Education Nationale.  Expertiser la mise en place d’école mutualisée (Modèle CHUM IVRY) qui permet l’adaptation de l’enseignement  </a:t>
            </a:r>
          </a:p>
        </p:txBody>
      </p:sp>
    </p:spTree>
    <p:extLst>
      <p:ext uri="{BB962C8B-B14F-4D97-AF65-F5344CB8AC3E}">
        <p14:creationId xmlns:p14="http://schemas.microsoft.com/office/powerpoint/2010/main" val="558543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Les 6 thèmes prioritaires et les actions opérationnelles associées</a:t>
            </a:r>
            <a:br>
              <a:rPr lang="fr-FR" sz="1600" b="1" dirty="0"/>
            </a:br>
            <a:br>
              <a:rPr lang="fr-FR" sz="100" b="1" dirty="0"/>
            </a:br>
            <a:br>
              <a:rPr lang="fr-FR" sz="300" b="1" dirty="0"/>
            </a:br>
            <a:r>
              <a:rPr lang="fr-FR" b="1" dirty="0"/>
              <a:t>REFONDRE L’ACCOMPAGNEMENT EN HOTEL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latin typeface="+mj-lt"/>
              </a:rPr>
              <a:t>PROPOSITIONS</a:t>
            </a:r>
          </a:p>
        </p:txBody>
      </p:sp>
      <p:sp>
        <p:nvSpPr>
          <p:cNvPr id="12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365436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Préciser les modalités d’intervention à l’hôtel et le contenu de l’accompagnement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Renforcer les actions relatives à l’accompagnement à la parentalité et protection de l’enfance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Rapprocher l’accompagnement des lieux de vie des personnes pour favoriser leur inscription territoriale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Mettre en place un plan de sortie « massif » de l’hôtel  </a:t>
            </a: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latin typeface="+mj-lt"/>
              </a:rPr>
              <a:t>ACTIONS OPÉRATIONNELLES /OUTILS</a:t>
            </a:r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Cahier des charges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des plateformes d’accompagnement à définir (contenu, moyens...)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Groupe de travail avec les acteurs de la protection de l’enfance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pour développer des actions de formation, prévention, les signalements…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Expérimentation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sur un département et un arrondissement de Paris d’une plateforme unique d’accompagnement quelque soit le SIAO orienteur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Un plan contenant des objectifs chiffrés à atteindre en 1 an,  mobilisation des différents contingents et ACD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endParaRPr lang="fr-FR" sz="12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Travailler  les sorties hors Paris et IDF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(modèle plateforme réfugiés, dispositif vie nouvelle) + </a:t>
            </a: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site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accessible aux professionnels du social recensant l’offre de logements vacants</a:t>
            </a:r>
          </a:p>
        </p:txBody>
      </p:sp>
    </p:spTree>
    <p:extLst>
      <p:ext uri="{BB962C8B-B14F-4D97-AF65-F5344CB8AC3E}">
        <p14:creationId xmlns:p14="http://schemas.microsoft.com/office/powerpoint/2010/main" val="1945563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Merci de votre attention.</a:t>
            </a:r>
          </a:p>
        </p:txBody>
      </p:sp>
    </p:spTree>
    <p:extLst>
      <p:ext uri="{BB962C8B-B14F-4D97-AF65-F5344CB8AC3E}">
        <p14:creationId xmlns:p14="http://schemas.microsoft.com/office/powerpoint/2010/main" val="352387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cs typeface="Arial" panose="020B0604020202020204" pitchFamily="34" charset="0"/>
              </a:rPr>
              <a:t>La méthode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numCol="4" spcCol="720000" anchor="t" anchorCtr="0">
            <a:normAutofit/>
          </a:bodyPr>
          <a:lstStyle/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40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4 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14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réunions de travail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40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40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13 </a:t>
            </a: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14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participants 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1400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(ADN,  ACSC, FADS, AURORE, CASP, IRTS, SIAO 75,  FASIF,  DRIHL, SOS, SSP,  PARIS HABITAT)</a:t>
            </a:r>
          </a:p>
          <a:p>
            <a:pPr marL="571500" lvl="0" indent="-571500" algn="ctr">
              <a:spcBef>
                <a:spcPts val="0"/>
              </a:spcBef>
              <a:buClr>
                <a:schemeClr val="accent4"/>
              </a:buClr>
              <a:buFont typeface="Wingdings" panose="05000000000000000000" pitchFamily="2" charset="2"/>
              <a:buChar char="§"/>
            </a:pPr>
            <a:endParaRPr lang="fr-FR" sz="1400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40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1 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14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diagnostic partagé et illustré par les participants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endParaRPr lang="fr-FR" sz="1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40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6 </a:t>
            </a:r>
          </a:p>
          <a:p>
            <a:pPr marL="0" lvl="0" indent="0" algn="ctr">
              <a:spcBef>
                <a:spcPts val="0"/>
              </a:spcBef>
              <a:buClr>
                <a:schemeClr val="accent4"/>
              </a:buClr>
              <a:buNone/>
            </a:pPr>
            <a:r>
              <a:rPr lang="fr-FR" sz="14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thèmes prioritaires et des actions opérationnelles associées</a:t>
            </a:r>
            <a:endParaRPr lang="fr-FR" sz="1400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2" y="3277842"/>
            <a:ext cx="1214437" cy="114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88" y="3319662"/>
            <a:ext cx="1420312" cy="11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705226"/>
            <a:ext cx="1144800" cy="11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613" y="3705226"/>
            <a:ext cx="1156808" cy="11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08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cs typeface="Arial" panose="020B0604020202020204" pitchFamily="34" charset="0"/>
              </a:rPr>
              <a:t>Le diagnostic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514218"/>
          </a:xfrm>
        </p:spPr>
        <p:txBody>
          <a:bodyPr anchor="t" anchorCtr="0"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fr-FR" sz="12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Le contexte: des durées de séjour  en hébergement importantes </a:t>
            </a: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- </a:t>
            </a:r>
            <a:r>
              <a:rPr lang="fr-FR" sz="1200" i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Etude SIAO 75 </a:t>
            </a: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(août/septembre 2017) sur les personnes hébergées depuis plus de 3 ans :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542 personnes hébergées en CHU &gt; 3 ans  (échantillon de 29 structures ont répondu à l’enquête – représentant 2 131 places- soit 55 % parc en CHU)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2074 ménages hébergés  à l’hôtel, &gt; 3 ans (36% des familles à l’hôtel) 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1281 personnes hébergés en CHRS/CHS, &gt; 3 ans (échantillon de 22 centres)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fr-FR" sz="1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fr-FR" sz="100" dirty="0" err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opo</a:t>
            </a:r>
            <a:endParaRPr lang="fr-FR" sz="1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fr-FR" sz="12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Une réalité de l’hébergement qui s’accommode mal de ces longues durées de séjour : </a:t>
            </a: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prédominance d’une offre d’hébergement en collectif à Paris (75%) ; distinction de plus en plus poreuse entre CHU/CHS et CHRS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fr-FR" sz="100" b="1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fr-FR" sz="12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Des sorties contraintes par des paramètre exogènes 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Difficultés d’accès au logement social : Paris compte 40% de l’offre d’hébergement en IDF mais moins de 15% de l’offre de logement attribuée chaque année 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Difficultés de sorties sur le médico-social, malgré une prévalence constatée de personnes en souffrance psychique, en perte d’autonomie ou vieillissantes dans les structures d’hébergement (</a:t>
            </a:r>
            <a:r>
              <a:rPr lang="fr-FR" sz="1200" i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données de l’enquête SSP</a:t>
            </a: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L’éligibilité des personnes aux dispositif (statut et ressources)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 déficit d’image/stigmatisation des personnes hébergées </a:t>
            </a:r>
            <a:endParaRPr lang="fr-FR" sz="11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cs typeface="Arial" panose="020B0604020202020204" pitchFamily="34" charset="0"/>
              </a:rPr>
              <a:t>Le diagnostic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1192" y="2180496"/>
            <a:ext cx="11297619" cy="4677504"/>
          </a:xfrm>
        </p:spPr>
        <p:txBody>
          <a:bodyPr anchor="t" anchorCtr="0">
            <a:noAutofit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fr-FR" sz="12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Les difficultés identifiées sur l’accompagnement 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la durée des séjours ainsi que l’instabilité des situations des personnes accueillies bloquent la sortie d’hébergement : 57% des personnes hébergées depuis + de 3 ans en CHS et CHRS n’ont pas de demande de SI SIAO  / 48% des personnes hébergée en CHU &gt; 3 ans n’ont pas de démarches en cours non plus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 morcellement des acteurs de l’accompagnement social, sans toujours des interactions coordonnées autour de la personne ni visibilité claire sur les rôles respectifs 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 La référence unique ou personnelle, un enjeu pointé depuis des années sans parvenir à une véritable mise en place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 déficit ou inadéquation des outils autour de l’accompagnement : du contenu des projets personnalisés,  aux outil de supervision pour les CDS,  ou aux outil de transmission et de passation entre intervenants sociaux au fil du parcours des personnes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endParaRPr lang="fr-FR" sz="1200" b="1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fr-FR" sz="12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Sur le plan RH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 </a:t>
            </a:r>
            <a:r>
              <a:rPr lang="fr-FR" sz="1200" dirty="0" err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turn</a:t>
            </a: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 over des professionnels supérieur à celui des personnes hébergées (une médiane de 1,5 an en CHU/LHSS au SSP)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Une difficulté de recrutements des TS et cadres intermédiaires qui questionne l’attractivité du secteur </a:t>
            </a:r>
          </a:p>
          <a:p>
            <a:pPr lvl="1">
              <a:lnSpc>
                <a:spcPct val="160000"/>
              </a:lnSpc>
              <a:spcBef>
                <a:spcPts val="0"/>
              </a:spcBef>
            </a:pPr>
            <a:r>
              <a:rPr lang="fr-FR" sz="1200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Une précarité des financements qui rend difficile la stabilité des effectifs et la capitalisation des savoir-faire</a:t>
            </a:r>
          </a:p>
        </p:txBody>
      </p:sp>
    </p:spTree>
    <p:extLst>
      <p:ext uri="{BB962C8B-B14F-4D97-AF65-F5344CB8AC3E}">
        <p14:creationId xmlns:p14="http://schemas.microsoft.com/office/powerpoint/2010/main" val="3386925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cs typeface="Arial" panose="020B0604020202020204" pitchFamily="34" charset="0"/>
              </a:rPr>
              <a:t>Les 6 thèmes prioritaires de l’accompagnement</a:t>
            </a:r>
          </a:p>
        </p:txBody>
      </p:sp>
      <p:graphicFrame>
        <p:nvGraphicFramePr>
          <p:cNvPr id="4" name="Espace réservé du contenu 1">
            <a:extLst>
              <a:ext uri="{FF2B5EF4-FFF2-40B4-BE49-F238E27FC236}">
                <a16:creationId xmlns:a16="http://schemas.microsoft.com/office/drawing/2014/main" id="{2DB5B46D-6A3A-496B-9FA7-C29BB3BF395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75073679"/>
              </p:ext>
            </p:extLst>
          </p:nvPr>
        </p:nvGraphicFramePr>
        <p:xfrm>
          <a:off x="1387082" y="2047536"/>
          <a:ext cx="8668771" cy="491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888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>
                <a:cs typeface="Arial" panose="020B0604020202020204" pitchFamily="34" charset="0"/>
              </a:rPr>
              <a:t>Les 6 thèmes prioritaires et les actions opérationnelles associées</a:t>
            </a:r>
            <a:br>
              <a:rPr lang="fr-FR" sz="1600" b="1" dirty="0">
                <a:cs typeface="Arial" panose="020B0604020202020204" pitchFamily="34" charset="0"/>
              </a:rPr>
            </a:br>
            <a:br>
              <a:rPr lang="fr-FR" sz="100" b="1" dirty="0">
                <a:cs typeface="Arial" panose="020B0604020202020204" pitchFamily="34" charset="0"/>
              </a:rPr>
            </a:br>
            <a:r>
              <a:rPr lang="fr-FR" b="1" dirty="0">
                <a:cs typeface="Arial" panose="020B0604020202020204" pitchFamily="34" charset="0"/>
              </a:rPr>
              <a:t>DEVELOPPER LA FORMATION DES PROFESSIONNELS</a:t>
            </a:r>
            <a:endParaRPr lang="fr-FR" sz="1600" b="1" dirty="0">
              <a:cs typeface="Arial" panose="020B0604020202020204" pitchFamily="34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solidFill>
                  <a:schemeClr val="accent1"/>
                </a:solidFill>
                <a:latin typeface="+mj-lt"/>
              </a:rPr>
              <a:t>PROPOSITIONS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2934999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Améliorer la prise en compte de ces thématiques au sein des instituts de formation en travail social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Renforcer le lien entre instituts et organismes gestionnaires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Augmenter l’attractivité du secteur de l’hébergement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Valoriser et promouvoir la diversité des actions de terrain</a:t>
            </a:r>
          </a:p>
          <a:p>
            <a:endParaRPr lang="fr-FR" sz="12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solidFill>
                  <a:schemeClr val="accent1"/>
                </a:solidFill>
                <a:latin typeface="+mj-lt"/>
              </a:rPr>
              <a:t>ACTIONS OPÉRATIONNELLES /OUTILS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Œuvrer à la prise en compte des outils spécifiques que sont le diagnostic et l’évaluation dans le parcours de formation des travailleurs sociaux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Permettre la généralisation de modules de formation dédiés à la conduite d’entretien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Développer un programme de stage en immersion « découverte » et financer des stages longs à destination des étudiants en formation et des professionnels d’autres secteurs ayant un projet de mobilité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Auprès des jeunes diplômés et/ou des nouveaux professionnels  arrivant sur le secteur :  développer un « kit d’accueil » comprenant informations et outils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Organiser des « Assises du travail social dans le champ de la lutte contre les exclusions » regroupant organismes gestionnaires,  instituts de formation et financeurs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 Sur proposition d’un collectif d’opérateurs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BAB6FB1-4861-4E5B-A532-43B2FC6A4DF6}"/>
              </a:ext>
            </a:extLst>
          </p:cNvPr>
          <p:cNvSpPr txBox="1">
            <a:spLocks/>
          </p:cNvSpPr>
          <p:nvPr/>
        </p:nvSpPr>
        <p:spPr>
          <a:xfrm>
            <a:off x="465365" y="1855483"/>
            <a:ext cx="11274877" cy="609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200" b="1" dirty="0">
                <a:solidFill>
                  <a:schemeClr val="tx1"/>
                </a:solidFill>
                <a:cs typeface="Arial" panose="020B0604020202020204" pitchFamily="34" charset="0"/>
              </a:rPr>
              <a:t>Mieux préparer les jeunes professionnels intervenants sociaux aux particularités de la lutte contre les exclusions et au secteur spécifique de l’hébergement.</a:t>
            </a:r>
            <a:endParaRPr lang="fr-FR" sz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414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Les 6 thèmes prioritaires et les actions opérationnelles associées</a:t>
            </a:r>
            <a:br>
              <a:rPr lang="fr-FR" sz="1600" b="1" dirty="0"/>
            </a:br>
            <a:r>
              <a:rPr lang="fr-FR" sz="2400" b="1" dirty="0"/>
              <a:t>RENFORCER L’EVALUATION DES BESOINS DE LA PERSONNE</a:t>
            </a:r>
            <a:endParaRPr lang="fr-FR" sz="1400" b="1" dirty="0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solidFill>
                  <a:schemeClr val="accent1"/>
                </a:solidFill>
                <a:latin typeface="+mj-lt"/>
              </a:rPr>
              <a:t>PROPOSITIONS</a:t>
            </a:r>
          </a:p>
        </p:txBody>
      </p:sp>
      <p:sp>
        <p:nvSpPr>
          <p:cNvPr id="12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2934999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Valoriser et promouvoir la diversité des actions de terrain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Eviter la schématisation,  prise en compte de la singularité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Approche évaluative par le prisme des potentialités et des compétences (notion d’</a:t>
            </a:r>
            <a:r>
              <a:rPr lang="fr-FR" sz="12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emporwerment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Principe de continuité de l’information ou de « droit à l’oubli » » : libre choix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Lutte contre les préconisations/orientations par défaut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000" dirty="0">
              <a:solidFill>
                <a:schemeClr val="accent3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endParaRPr lang="fr-FR" sz="12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solidFill>
                  <a:schemeClr val="accent1"/>
                </a:solidFill>
                <a:latin typeface="+mj-lt"/>
              </a:rPr>
              <a:t>ACTIONS OPÉRATIONNELLES /OUTILS</a:t>
            </a:r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Développement  et diffusion de l’outil/logiciel mis en place par la Fondation Armée du Salut permettant l’accès des usagers à leur projet individualisé. Poursuivre le développement de cet outil en lien avec l’accès au « coffre-fort » numérique pour permettre une meilleure efficience et la portabilité des informations.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endParaRPr lang="fr-FR" sz="3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Validation des trames/modèles de projets personnalisés par les représentants d’usagers et/ou CCRPA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endParaRPr lang="fr-FR" sz="3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Offrir la possibilité à l’usager d’avoir recours à un tiers externe pour la formalisation du contenu de son projet personnalisé : constitution d’un répertoire « ressource », positionnement du travailleur social référent comme partenaire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r-FR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BAB6FB1-4861-4E5B-A532-43B2FC6A4DF6}"/>
              </a:ext>
            </a:extLst>
          </p:cNvPr>
          <p:cNvSpPr txBox="1">
            <a:spLocks/>
          </p:cNvSpPr>
          <p:nvPr/>
        </p:nvSpPr>
        <p:spPr>
          <a:xfrm>
            <a:off x="465365" y="1855483"/>
            <a:ext cx="11274877" cy="609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200" b="1" dirty="0">
                <a:solidFill>
                  <a:schemeClr val="tx1"/>
                </a:solidFill>
                <a:cs typeface="Arial" panose="020B0604020202020204" pitchFamily="34" charset="0"/>
              </a:rPr>
              <a:t>Identification des besoins et appropriation du projet personnalisé par les usagers</a:t>
            </a:r>
          </a:p>
          <a:p>
            <a:endParaRPr lang="fr-FR" sz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261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Les 6 thèmes prioritaires et les actions opérationnelles associées</a:t>
            </a:r>
            <a:br>
              <a:rPr lang="fr-FR" sz="1600" b="1" dirty="0"/>
            </a:br>
            <a:br>
              <a:rPr lang="fr-FR" sz="100" b="1" dirty="0"/>
            </a:br>
            <a:r>
              <a:rPr lang="fr-FR" b="1" dirty="0"/>
              <a:t>MODULER L’ACCOMPAGNEMENT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latin typeface="+mj-lt"/>
              </a:rPr>
              <a:t>PROPOSITIONS</a:t>
            </a:r>
          </a:p>
        </p:txBody>
      </p:sp>
      <p:sp>
        <p:nvSpPr>
          <p:cNvPr id="12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3654369"/>
          </a:xfrm>
        </p:spPr>
        <p:txBody>
          <a:bodyPr>
            <a:normAutofit/>
          </a:bodyPr>
          <a:lstStyle/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Penser l’accompagnement et le projet de parcours dès la préconisation d’orientation et le premier accueil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Sortir des logiques de références éducatives et de calibrage de files actives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Adaptation des moyens et ressources à la singularité des besoins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Inscrire les principes de modularité, évolutivité et adaptabilité dans les projets d’accueil et d’accompagnement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Continuer l’effort d’humanisation dans tous les établissements afin qu’une meilleur qualité d’accueil impacte favorablement l’accompagnement et l’autonomie</a:t>
            </a:r>
          </a:p>
          <a:p>
            <a:pPr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fr-FR" sz="1000" dirty="0">
              <a:solidFill>
                <a:schemeClr val="accent3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endParaRPr lang="fr-FR" sz="10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latin typeface="+mj-lt"/>
              </a:rPr>
              <a:t>ACTIONS OPÉRATIONNELLES /OUTILS</a:t>
            </a:r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Généraliser l’accueil inconditionnel (= validation/finalisation des préconisations SIAO) sur les structures d’hébergement : limiter le nombre de refus « structures » et analyser les refus « public »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Prioriser les 1er choix d’orientation des usagers dans la mise en œuvre de l’accompagnement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Ajuster le niveau d’accompagnement (en volume et en compétences mobilisées) aux besoins réels et aux potentialités de l’usager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Organiser à intervalle régulier des évaluations ouvertes et partagées du contenu de l’accompagnement social : réaffirmer un principe de temporalité (exemple des bilans DRIHL de l’accompagnement socio-éducatif  dans le cadre des demandes de prolongation de séjours en CHRS) propre à maintenir des dynamiques de parcours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BAB6FB1-4861-4E5B-A532-43B2FC6A4DF6}"/>
              </a:ext>
            </a:extLst>
          </p:cNvPr>
          <p:cNvSpPr txBox="1">
            <a:spLocks/>
          </p:cNvSpPr>
          <p:nvPr/>
        </p:nvSpPr>
        <p:spPr>
          <a:xfrm>
            <a:off x="465365" y="1855483"/>
            <a:ext cx="11274877" cy="609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200" b="1" dirty="0">
                <a:solidFill>
                  <a:schemeClr val="tx1"/>
                </a:solidFill>
                <a:cs typeface="Arial" panose="020B0604020202020204" pitchFamily="34" charset="0"/>
              </a:rPr>
              <a:t>Modulation et évaluation du contenu de l’accompagnement social</a:t>
            </a:r>
          </a:p>
          <a:p>
            <a:endParaRPr lang="fr-FR" sz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019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/>
              <a:t>Les 6 thèmes prioritaires et les actions opérationnelles associées</a:t>
            </a:r>
            <a:br>
              <a:rPr lang="fr-FR" sz="1600" b="1" dirty="0"/>
            </a:br>
            <a:br>
              <a:rPr lang="fr-FR" sz="100" b="1" dirty="0"/>
            </a:br>
            <a:r>
              <a:rPr lang="fr-FR" b="1" dirty="0"/>
              <a:t>DEVELOPPER L’ACCOMPAGNEMENT EN RESEAU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idx="1"/>
          </p:nvPr>
        </p:nvSpPr>
        <p:spPr>
          <a:xfrm>
            <a:off x="887219" y="2438664"/>
            <a:ext cx="5087075" cy="536005"/>
          </a:xfrm>
        </p:spPr>
        <p:txBody>
          <a:bodyPr/>
          <a:lstStyle/>
          <a:p>
            <a:r>
              <a:rPr lang="fr-FR" dirty="0">
                <a:latin typeface="+mj-lt"/>
              </a:rPr>
              <a:t>PROPOSITIONS</a:t>
            </a:r>
          </a:p>
        </p:txBody>
      </p:sp>
      <p:sp>
        <p:nvSpPr>
          <p:cNvPr id="12" name="Espace réservé du contenu 5"/>
          <p:cNvSpPr>
            <a:spLocks noGrp="1"/>
          </p:cNvSpPr>
          <p:nvPr>
            <p:ph sz="half" idx="2"/>
          </p:nvPr>
        </p:nvSpPr>
        <p:spPr>
          <a:xfrm>
            <a:off x="581194" y="3113824"/>
            <a:ext cx="5393100" cy="3654369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Inclure les professionnels non sociaux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des structures à l’accompagnement (agents d’accueil,  agents d’entretien, comptables, …)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Développer les appuis thématiques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(sanitaire, médico-social,  juridique, soutien à la parentalité,  enfance..) par des référents spécifiques,  dont l’intervention est coordonnée avec les référents sociaux et pensée pour favoriser l’accès au droit commun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Proposer un appui tiers aux personnes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(pair-</a:t>
            </a:r>
            <a:r>
              <a:rPr lang="fr-FR" sz="12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aidance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ou professionnel )  pour permettre de travailler le projet personnalisé avec un tiers</a:t>
            </a: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6523735" y="2438664"/>
            <a:ext cx="5087073" cy="553373"/>
          </a:xfrm>
        </p:spPr>
        <p:txBody>
          <a:bodyPr/>
          <a:lstStyle/>
          <a:p>
            <a:r>
              <a:rPr lang="fr-FR" dirty="0">
                <a:latin typeface="+mj-lt"/>
              </a:rPr>
              <a:t>ACTIONS OPÉRATIONNELLES /OUTILS</a:t>
            </a:r>
          </a:p>
        </p:txBody>
      </p:sp>
      <p:sp>
        <p:nvSpPr>
          <p:cNvPr id="14" name="Espace réservé du contenu 7"/>
          <p:cNvSpPr>
            <a:spLocks noGrp="1"/>
          </p:cNvSpPr>
          <p:nvPr>
            <p:ph sz="quarter" idx="4"/>
          </p:nvPr>
        </p:nvSpPr>
        <p:spPr>
          <a:xfrm>
            <a:off x="6217709" y="3113824"/>
            <a:ext cx="5393100" cy="37371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Partager les pratiques sur le supervisions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partagées et</a:t>
            </a: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charte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sur le secret partagé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Financer des référents thématiques au service de plusieurs structures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(mutualisation ou plateforme d’appui territorial) – exemple : mission interface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§"/>
            </a:pPr>
            <a:r>
              <a:rPr lang="fr-FR" sz="12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Proposer des ateliers et actions collectives </a:t>
            </a:r>
            <a:r>
              <a:rPr lang="fr-FR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ponctuels et partagés (logement</a:t>
            </a:r>
            <a:r>
              <a:rPr lang="fr-FR" sz="10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BAB6FB1-4861-4E5B-A532-43B2FC6A4DF6}"/>
              </a:ext>
            </a:extLst>
          </p:cNvPr>
          <p:cNvSpPr txBox="1">
            <a:spLocks/>
          </p:cNvSpPr>
          <p:nvPr/>
        </p:nvSpPr>
        <p:spPr>
          <a:xfrm>
            <a:off x="465365" y="1855483"/>
            <a:ext cx="11274877" cy="609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1200" b="1" dirty="0">
                <a:solidFill>
                  <a:schemeClr val="tx1"/>
                </a:solidFill>
                <a:cs typeface="Arial" panose="020B0604020202020204" pitchFamily="34" charset="0"/>
              </a:rPr>
              <a:t>Développer l’accompagnement au-delà du travail social,  associant des personnes ressources internes et externes</a:t>
            </a:r>
          </a:p>
          <a:p>
            <a:endParaRPr lang="fr-FR" sz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54134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160</TotalTime>
  <Words>1303</Words>
  <Application>Microsoft Office PowerPoint</Application>
  <PresentationFormat>Grand écran</PresentationFormat>
  <Paragraphs>171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Wingdings</vt:lpstr>
      <vt:lpstr>Wingdings 2</vt:lpstr>
      <vt:lpstr>Dividend</vt:lpstr>
      <vt:lpstr>SEMINAIRE FLUIDITE - 23 janvier 2018</vt:lpstr>
      <vt:lpstr>La méthode</vt:lpstr>
      <vt:lpstr>Le diagnostic</vt:lpstr>
      <vt:lpstr>Le diagnostic</vt:lpstr>
      <vt:lpstr>Les 6 thèmes prioritaires de l’accompagnement</vt:lpstr>
      <vt:lpstr>Les 6 thèmes prioritaires et les actions opérationnelles associées  DEVELOPPER LA FORMATION DES PROFESSIONNELS</vt:lpstr>
      <vt:lpstr>Les 6 thèmes prioritaires et les actions opérationnelles associées RENFORCER L’EVALUATION DES BESOINS DE LA PERSONNE</vt:lpstr>
      <vt:lpstr>Les 6 thèmes prioritaires et les actions opérationnelles associées  MODULER L’ACCOMPAGNEMENT</vt:lpstr>
      <vt:lpstr>Les 6 thèmes prioritaires et les actions opérationnelles associées  DEVELOPPER L’ACCOMPAGNEMENT EN RESEAU</vt:lpstr>
      <vt:lpstr>Les 6 thèmes prioritaires et les actions opérationnelles associées  MISER SUR L’ACCOMPAGNEMENT EN STRUCTURES TEMPORAIRES</vt:lpstr>
      <vt:lpstr>Les 6 thèmes prioritaires et les actions opérationnelles associées   REFONDRE L’ACCOMPAGNEMENT EN HOTEL</vt:lpstr>
      <vt:lpstr>Merci de votre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Le Vallois</dc:creator>
  <cp:lastModifiedBy>Laura Charrier</cp:lastModifiedBy>
  <cp:revision>18</cp:revision>
  <cp:lastPrinted>2018-01-22T19:01:41Z</cp:lastPrinted>
  <dcterms:created xsi:type="dcterms:W3CDTF">2014-08-26T23:51:37Z</dcterms:created>
  <dcterms:modified xsi:type="dcterms:W3CDTF">2018-01-22T20:34:37Z</dcterms:modified>
</cp:coreProperties>
</file>