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notesMasters/_rels/notesMaster1.xml.rels" ContentType="application/vnd.openxmlformats-package.relationships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notesSlides/notesSlide1.xml" ContentType="application/vnd.openxmlformats-officedocument.presentationml.notesSlide+xml"/>
  <Override PartName="/ppt/notesSlides/_rels/notesSlide1.xml.rels" ContentType="application/vnd.openxmlformats-package.relationships+xml"/>
  <Override PartName="/ppt/notesSlides/_rels/notesSlide2.xml.rels" ContentType="application/vnd.openxmlformats-package.relationships+xml"/>
  <Override PartName="/ppt/notesSlides/_rels/notesSlide3.xml.rels" ContentType="application/vnd.openxmlformats-package.relationships+xml"/>
  <Override PartName="/ppt/notesSlides/_rels/notesSlide4.xml.rels" ContentType="application/vnd.openxmlformats-package.relationships+xml"/>
  <Override PartName="/ppt/notesSlides/_rels/notesSlide5.xml.rels" ContentType="application/vnd.openxmlformats-package.relationships+xml"/>
  <Override PartName="/ppt/notesSlides/_rels/notesSlide6.xml.rels" ContentType="application/vnd.openxmlformats-package.relationships+xml"/>
  <Override PartName="/ppt/notesSlides/_rels/notesSlide7.xml.rels" ContentType="application/vnd.openxmlformats-package.relationships+xml"/>
  <Override PartName="/ppt/notesSlides/_rels/notesSlide8.xml.rels" ContentType="application/vnd.openxmlformats-package.relationship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heme/theme1.xml" ContentType="application/vnd.openxmlformats-officedocument.theme+xml"/>
  <Override PartName="/ppt/theme/theme2.xml" ContentType="application/vnd.openxmlformats-officedocument.theme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</p:sldMasterIdLst>
  <p:notesMasterIdLst>
    <p:notesMasterId r:id="rId3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</p:sldIdLst>
  <p:sldSz cx="12192000" cy="6858000"/>
  <p:notesSz cx="6797675" cy="9926637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rIns="0" tIns="0" bIns="0"/>
          <a:p>
            <a:r>
              <a:rPr lang="fr-FR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Cliquez pour modifier le format des notes</a:t>
            </a:r>
            <a:endParaRPr lang="fr-FR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rIns="0" tIns="0" bIns="0"/>
          <a:p>
            <a:r>
              <a:rPr lang="fr-FR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&lt;en-tête&gt;</a:t>
            </a:r>
            <a:endParaRPr lang="fr-FR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rIns="0" tIns="0" bIns="0"/>
          <a:p>
            <a:pPr algn="r"/>
            <a:r>
              <a:rPr lang="fr-FR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&lt;date/heure&gt;</a:t>
            </a:r>
            <a:endParaRPr lang="fr-FR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rIns="0" tIns="0" bIns="0" anchor="b"/>
          <a:p>
            <a:r>
              <a:rPr lang="fr-FR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&lt;pied de page&gt;</a:t>
            </a:r>
            <a:endParaRPr lang="fr-FR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rIns="0" tIns="0" bIns="0" anchor="b"/>
          <a:p>
            <a:pPr algn="r"/>
            <a:fld id="{1B19537D-F9A3-4496-83CF-F8FA246FC2D1}" type="slidenum">
              <a:rPr lang="fr-FR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&lt;numéro&gt;</a:t>
            </a:fld>
            <a:endParaRPr lang="fr-FR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
</Relationships>
</file>

<file path=ppt/notesSlides/_rels/notesSlide3.xml.rels><?xml version="1.0" encoding="UTF-8"?>
<Relationships xmlns="http://schemas.openxmlformats.org/package/2006/relationships"><Relationship Id="rId1" Type="http://schemas.openxmlformats.org/officeDocument/2006/relationships/slide" Target="../slides/slide3.xml"/><Relationship Id="rId2" Type="http://schemas.openxmlformats.org/officeDocument/2006/relationships/notesMaster" Target="../notesMasters/notesMaster1.xml"/>
</Relationships>
</file>

<file path=ppt/notesSlides/_rels/notesSlide4.xml.rels><?xml version="1.0" encoding="UTF-8"?>
<Relationships xmlns="http://schemas.openxmlformats.org/package/2006/relationships"><Relationship Id="rId1" Type="http://schemas.openxmlformats.org/officeDocument/2006/relationships/slide" Target="../slides/slide4.xml"/><Relationship Id="rId2" Type="http://schemas.openxmlformats.org/officeDocument/2006/relationships/notesMaster" Target="../notesMasters/notesMaster1.xml"/>
</Relationships>
</file>

<file path=ppt/notesSlides/_rels/notesSlide5.xml.rels><?xml version="1.0" encoding="UTF-8"?>
<Relationships xmlns="http://schemas.openxmlformats.org/package/2006/relationships"><Relationship Id="rId1" Type="http://schemas.openxmlformats.org/officeDocument/2006/relationships/slide" Target="../slides/slide5.xml"/><Relationship Id="rId2" Type="http://schemas.openxmlformats.org/officeDocument/2006/relationships/notesMaster" Target="../notesMasters/notesMaster1.xml"/>
</Relationships>
</file>

<file path=ppt/notesSlides/_rels/notesSlide6.xml.rels><?xml version="1.0" encoding="UTF-8"?>
<Relationships xmlns="http://schemas.openxmlformats.org/package/2006/relationships"><Relationship Id="rId1" Type="http://schemas.openxmlformats.org/officeDocument/2006/relationships/slide" Target="../slides/slide6.xml"/><Relationship Id="rId2" Type="http://schemas.openxmlformats.org/officeDocument/2006/relationships/notesMaster" Target="../notesMasters/notesMaster1.xml"/>
</Relationships>
</file>

<file path=ppt/notesSlides/_rels/notesSlide7.xml.rels><?xml version="1.0" encoding="UTF-8"?>
<Relationships xmlns="http://schemas.openxmlformats.org/package/2006/relationships"><Relationship Id="rId1" Type="http://schemas.openxmlformats.org/officeDocument/2006/relationships/slide" Target="../slides/slide7.xml"/><Relationship Id="rId2" Type="http://schemas.openxmlformats.org/officeDocument/2006/relationships/notesMaster" Target="../notesMasters/notesMaster1.xml"/>
</Relationships>
</file>

<file path=ppt/notesSlides/_rels/notesSlide8.xml.rels><?xml version="1.0" encoding="UTF-8"?>
<Relationships xmlns="http://schemas.openxmlformats.org/package/2006/relationships"><Relationship Id="rId1" Type="http://schemas.openxmlformats.org/officeDocument/2006/relationships/slide" Target="../slides/slide8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body"/>
          </p:nvPr>
        </p:nvSpPr>
        <p:spPr>
          <a:xfrm>
            <a:off x="679680" y="4777200"/>
            <a:ext cx="5437800" cy="3908160"/>
          </a:xfrm>
          <a:prstGeom prst="rect">
            <a:avLst/>
          </a:prstGeom>
        </p:spPr>
        <p:txBody>
          <a:bodyPr/>
          <a:p>
            <a:endParaRPr lang="fr-FR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7" name="TextShape 2"/>
          <p:cNvSpPr txBox="1"/>
          <p:nvPr/>
        </p:nvSpPr>
        <p:spPr>
          <a:xfrm>
            <a:off x="3850560" y="9428760"/>
            <a:ext cx="2945160" cy="497520"/>
          </a:xfrm>
          <a:prstGeom prst="rect">
            <a:avLst/>
          </a:prstGeom>
          <a:noFill/>
          <a:ln>
            <a:noFill/>
          </a:ln>
        </p:spPr>
        <p:txBody>
          <a:bodyPr anchor="b"/>
          <a:p>
            <a:pPr algn="r">
              <a:lnSpc>
                <a:spcPct val="100000"/>
              </a:lnSpc>
            </a:pPr>
            <a:fld id="{562A8FB4-E02C-466C-8D8C-CA29817B7B1A}" type="slidenum">
              <a:rPr lang="fr-FR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t>&lt;numéro&gt;</a:t>
            </a:fld>
            <a:endParaRPr lang="fr-FR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</p:notes>
</file>

<file path=ppt/notesSlides/notesSlide2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body"/>
          </p:nvPr>
        </p:nvSpPr>
        <p:spPr>
          <a:xfrm>
            <a:off x="679680" y="4777200"/>
            <a:ext cx="5437800" cy="3908160"/>
          </a:xfrm>
          <a:prstGeom prst="rect">
            <a:avLst/>
          </a:prstGeom>
        </p:spPr>
        <p:txBody>
          <a:bodyPr/>
          <a:p>
            <a:endParaRPr lang="fr-FR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9" name="TextShape 2"/>
          <p:cNvSpPr txBox="1"/>
          <p:nvPr/>
        </p:nvSpPr>
        <p:spPr>
          <a:xfrm>
            <a:off x="3850560" y="9428760"/>
            <a:ext cx="2945160" cy="497520"/>
          </a:xfrm>
          <a:prstGeom prst="rect">
            <a:avLst/>
          </a:prstGeom>
          <a:noFill/>
          <a:ln>
            <a:noFill/>
          </a:ln>
        </p:spPr>
        <p:txBody>
          <a:bodyPr anchor="b"/>
          <a:p>
            <a:pPr algn="r">
              <a:lnSpc>
                <a:spcPct val="100000"/>
              </a:lnSpc>
            </a:pPr>
            <a:fld id="{DCC7BEDC-6F30-4646-B91F-1F8608A1C64C}" type="slidenum">
              <a:rPr lang="fr-FR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t>&lt;numéro&gt;</a:t>
            </a:fld>
            <a:endParaRPr lang="fr-FR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</p:notes>
</file>

<file path=ppt/notesSlides/notesSlide3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body"/>
          </p:nvPr>
        </p:nvSpPr>
        <p:spPr>
          <a:xfrm>
            <a:off x="679680" y="4777200"/>
            <a:ext cx="5437800" cy="3908160"/>
          </a:xfrm>
          <a:prstGeom prst="rect">
            <a:avLst/>
          </a:prstGeom>
        </p:spPr>
        <p:txBody>
          <a:bodyPr/>
          <a:p>
            <a:endParaRPr lang="fr-FR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1" name="TextShape 2"/>
          <p:cNvSpPr txBox="1"/>
          <p:nvPr/>
        </p:nvSpPr>
        <p:spPr>
          <a:xfrm>
            <a:off x="3850560" y="9428760"/>
            <a:ext cx="2945160" cy="497520"/>
          </a:xfrm>
          <a:prstGeom prst="rect">
            <a:avLst/>
          </a:prstGeom>
          <a:noFill/>
          <a:ln>
            <a:noFill/>
          </a:ln>
        </p:spPr>
        <p:txBody>
          <a:bodyPr anchor="b"/>
          <a:p>
            <a:pPr algn="r">
              <a:lnSpc>
                <a:spcPct val="100000"/>
              </a:lnSpc>
            </a:pPr>
            <a:fld id="{C6300930-C5E1-41BE-A3C8-CF3DA4685BDD}" type="slidenum">
              <a:rPr lang="fr-FR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t>&lt;numéro&gt;</a:t>
            </a:fld>
            <a:endParaRPr lang="fr-FR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</p:notes>
</file>

<file path=ppt/notesSlides/notesSlide4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body"/>
          </p:nvPr>
        </p:nvSpPr>
        <p:spPr>
          <a:xfrm>
            <a:off x="679680" y="4777200"/>
            <a:ext cx="5437800" cy="3908160"/>
          </a:xfrm>
          <a:prstGeom prst="rect">
            <a:avLst/>
          </a:prstGeom>
        </p:spPr>
        <p:txBody>
          <a:bodyPr/>
          <a:p>
            <a:endParaRPr lang="fr-FR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3" name="TextShape 2"/>
          <p:cNvSpPr txBox="1"/>
          <p:nvPr/>
        </p:nvSpPr>
        <p:spPr>
          <a:xfrm>
            <a:off x="3850560" y="9428760"/>
            <a:ext cx="2945160" cy="497520"/>
          </a:xfrm>
          <a:prstGeom prst="rect">
            <a:avLst/>
          </a:prstGeom>
          <a:noFill/>
          <a:ln>
            <a:noFill/>
          </a:ln>
        </p:spPr>
        <p:txBody>
          <a:bodyPr anchor="b"/>
          <a:p>
            <a:pPr algn="r">
              <a:lnSpc>
                <a:spcPct val="100000"/>
              </a:lnSpc>
            </a:pPr>
            <a:fld id="{C3F6BEFB-F1D6-43CA-B19B-A2F6CD9FD368}" type="slidenum">
              <a:rPr lang="fr-FR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t>&lt;numéro&gt;</a:t>
            </a:fld>
            <a:endParaRPr lang="fr-FR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</p:notes>
</file>

<file path=ppt/notesSlides/notesSlide5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body"/>
          </p:nvPr>
        </p:nvSpPr>
        <p:spPr>
          <a:xfrm>
            <a:off x="679680" y="4777200"/>
            <a:ext cx="5437800" cy="3908160"/>
          </a:xfrm>
          <a:prstGeom prst="rect">
            <a:avLst/>
          </a:prstGeom>
        </p:spPr>
        <p:txBody>
          <a:bodyPr/>
          <a:p>
            <a:endParaRPr lang="fr-FR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5" name="TextShape 2"/>
          <p:cNvSpPr txBox="1"/>
          <p:nvPr/>
        </p:nvSpPr>
        <p:spPr>
          <a:xfrm>
            <a:off x="3850560" y="9428760"/>
            <a:ext cx="2945160" cy="497520"/>
          </a:xfrm>
          <a:prstGeom prst="rect">
            <a:avLst/>
          </a:prstGeom>
          <a:noFill/>
          <a:ln>
            <a:noFill/>
          </a:ln>
        </p:spPr>
        <p:txBody>
          <a:bodyPr anchor="b"/>
          <a:p>
            <a:pPr algn="r">
              <a:lnSpc>
                <a:spcPct val="100000"/>
              </a:lnSpc>
            </a:pPr>
            <a:fld id="{58E10E27-54EE-41AD-869A-254433FEE5B0}" type="slidenum">
              <a:rPr lang="fr-FR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t>&lt;numéro&gt;</a:t>
            </a:fld>
            <a:endParaRPr lang="fr-FR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</p:notes>
</file>

<file path=ppt/notesSlides/notesSlide6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body"/>
          </p:nvPr>
        </p:nvSpPr>
        <p:spPr>
          <a:xfrm>
            <a:off x="679680" y="4777200"/>
            <a:ext cx="5437800" cy="3908160"/>
          </a:xfrm>
          <a:prstGeom prst="rect">
            <a:avLst/>
          </a:prstGeom>
        </p:spPr>
        <p:txBody>
          <a:bodyPr/>
          <a:p>
            <a:endParaRPr lang="fr-FR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7" name="TextShape 2"/>
          <p:cNvSpPr txBox="1"/>
          <p:nvPr/>
        </p:nvSpPr>
        <p:spPr>
          <a:xfrm>
            <a:off x="3850560" y="9428760"/>
            <a:ext cx="2945160" cy="497520"/>
          </a:xfrm>
          <a:prstGeom prst="rect">
            <a:avLst/>
          </a:prstGeom>
          <a:noFill/>
          <a:ln>
            <a:noFill/>
          </a:ln>
        </p:spPr>
        <p:txBody>
          <a:bodyPr anchor="b"/>
          <a:p>
            <a:pPr algn="r">
              <a:lnSpc>
                <a:spcPct val="100000"/>
              </a:lnSpc>
            </a:pPr>
            <a:fld id="{5B2727CF-AA93-442B-BB73-A9BF3B28678F}" type="slidenum">
              <a:rPr lang="fr-FR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t>&lt;numéro&gt;</a:t>
            </a:fld>
            <a:endParaRPr lang="fr-FR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</p:notes>
</file>

<file path=ppt/notesSlides/notesSlide7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body"/>
          </p:nvPr>
        </p:nvSpPr>
        <p:spPr>
          <a:xfrm>
            <a:off x="679680" y="4777200"/>
            <a:ext cx="5437800" cy="3908160"/>
          </a:xfrm>
          <a:prstGeom prst="rect">
            <a:avLst/>
          </a:prstGeom>
        </p:spPr>
        <p:txBody>
          <a:bodyPr/>
          <a:p>
            <a:endParaRPr lang="fr-FR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9" name="TextShape 2"/>
          <p:cNvSpPr txBox="1"/>
          <p:nvPr/>
        </p:nvSpPr>
        <p:spPr>
          <a:xfrm>
            <a:off x="3850560" y="9428760"/>
            <a:ext cx="2945160" cy="497520"/>
          </a:xfrm>
          <a:prstGeom prst="rect">
            <a:avLst/>
          </a:prstGeom>
          <a:noFill/>
          <a:ln>
            <a:noFill/>
          </a:ln>
        </p:spPr>
        <p:txBody>
          <a:bodyPr anchor="b"/>
          <a:p>
            <a:pPr algn="r">
              <a:lnSpc>
                <a:spcPct val="100000"/>
              </a:lnSpc>
            </a:pPr>
            <a:fld id="{DE341FBE-3EA9-4DF9-B0B4-090C3D76C9E5}" type="slidenum">
              <a:rPr lang="fr-FR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t>&lt;numéro&gt;</a:t>
            </a:fld>
            <a:endParaRPr lang="fr-FR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</p:notes>
</file>

<file path=ppt/notesSlides/notesSlide8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body"/>
          </p:nvPr>
        </p:nvSpPr>
        <p:spPr>
          <a:xfrm>
            <a:off x="679680" y="4777200"/>
            <a:ext cx="5437800" cy="3908160"/>
          </a:xfrm>
          <a:prstGeom prst="rect">
            <a:avLst/>
          </a:prstGeom>
        </p:spPr>
        <p:txBody>
          <a:bodyPr/>
          <a:p>
            <a:endParaRPr lang="fr-FR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1" name="TextShape 2"/>
          <p:cNvSpPr txBox="1"/>
          <p:nvPr/>
        </p:nvSpPr>
        <p:spPr>
          <a:xfrm>
            <a:off x="3850560" y="9428760"/>
            <a:ext cx="2945160" cy="497520"/>
          </a:xfrm>
          <a:prstGeom prst="rect">
            <a:avLst/>
          </a:prstGeom>
          <a:noFill/>
          <a:ln>
            <a:noFill/>
          </a:ln>
        </p:spPr>
        <p:txBody>
          <a:bodyPr anchor="b"/>
          <a:p>
            <a:pPr algn="r">
              <a:lnSpc>
                <a:spcPct val="100000"/>
              </a:lnSpc>
            </a:pPr>
            <a:fld id="{A1EEECF1-B769-4C32-94C5-9663A34EBCE8}" type="slidenum">
              <a:rPr lang="fr-FR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t>&lt;numéro&gt;</a:t>
            </a:fld>
            <a:endParaRPr lang="fr-FR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1751040" y="1300680"/>
            <a:ext cx="8689680" cy="2508840"/>
          </a:xfrm>
          <a:prstGeom prst="rect">
            <a:avLst/>
          </a:prstGeom>
        </p:spPr>
        <p:txBody>
          <a:bodyPr lIns="0" rIns="0" tIns="0" bIns="0" anchor="ctr"/>
          <a:p>
            <a:endParaRPr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w Cen MT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/>
          <a:p>
            <a:endParaRPr lang="en-US" sz="2000" spc="-1" strike="noStrike" cap="all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w Cen MT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/>
          <a:p>
            <a:endParaRPr lang="en-US" sz="2000" spc="-1" strike="noStrike" cap="all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w Cen MT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1751040" y="1300680"/>
            <a:ext cx="8689680" cy="2508840"/>
          </a:xfrm>
          <a:prstGeom prst="rect">
            <a:avLst/>
          </a:prstGeom>
        </p:spPr>
        <p:txBody>
          <a:bodyPr lIns="0" rIns="0" tIns="0" bIns="0" anchor="ctr"/>
          <a:p>
            <a:endParaRPr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w Cen MT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lang="en-US" sz="2000" spc="-1" strike="noStrike" cap="all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w Cen MT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lang="en-US" sz="2000" spc="-1" strike="noStrike" cap="all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w Cen MT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lang="en-US" sz="2000" spc="-1" strike="noStrike" cap="all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w Cen MT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lang="en-US" sz="2000" spc="-1" strike="noStrike" cap="all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w Cen MT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1751040" y="1300680"/>
            <a:ext cx="8689680" cy="2508840"/>
          </a:xfrm>
          <a:prstGeom prst="rect">
            <a:avLst/>
          </a:prstGeom>
        </p:spPr>
        <p:txBody>
          <a:bodyPr lIns="0" rIns="0" tIns="0" bIns="0" anchor="ctr"/>
          <a:p>
            <a:endParaRPr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w Cen MT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/>
          <a:p>
            <a:endParaRPr lang="en-US" sz="2000" spc="-1" strike="noStrike" cap="all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w Cen MT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/>
          <a:p>
            <a:endParaRPr lang="en-US" sz="2000" spc="-1" strike="noStrike" cap="all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w Cen MT"/>
            </a:endParaRPr>
          </a:p>
        </p:txBody>
      </p:sp>
      <p:pic>
        <p:nvPicPr>
          <p:cNvPr id="39" name="" descr=""/>
          <p:cNvPicPr/>
          <p:nvPr/>
        </p:nvPicPr>
        <p:blipFill>
          <a:blip r:embed="rId2"/>
          <a:stretch/>
        </p:blipFill>
        <p:spPr>
          <a:xfrm>
            <a:off x="360288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40" name="" descr=""/>
          <p:cNvPicPr/>
          <p:nvPr/>
        </p:nvPicPr>
        <p:blipFill>
          <a:blip r:embed="rId3"/>
          <a:stretch/>
        </p:blipFill>
        <p:spPr>
          <a:xfrm>
            <a:off x="360288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1751040" y="1300680"/>
            <a:ext cx="8689680" cy="2508840"/>
          </a:xfrm>
          <a:prstGeom prst="rect">
            <a:avLst/>
          </a:prstGeom>
        </p:spPr>
        <p:txBody>
          <a:bodyPr lIns="0" rIns="0" tIns="0" bIns="0" anchor="ctr"/>
          <a:p>
            <a:endParaRPr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w Cen MT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fr-FR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1751040" y="1300680"/>
            <a:ext cx="8689680" cy="2508840"/>
          </a:xfrm>
          <a:prstGeom prst="rect">
            <a:avLst/>
          </a:prstGeom>
        </p:spPr>
        <p:txBody>
          <a:bodyPr lIns="0" rIns="0" tIns="0" bIns="0" anchor="ctr"/>
          <a:p>
            <a:endParaRPr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w Cen MT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/>
          <a:p>
            <a:endParaRPr lang="en-US" sz="2000" spc="-1" strike="noStrike" cap="all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w Cen MT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1751040" y="1300680"/>
            <a:ext cx="8689680" cy="2508840"/>
          </a:xfrm>
          <a:prstGeom prst="rect">
            <a:avLst/>
          </a:prstGeom>
        </p:spPr>
        <p:txBody>
          <a:bodyPr lIns="0" rIns="0" tIns="0" bIns="0" anchor="ctr"/>
          <a:p>
            <a:endParaRPr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w Cen MT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/>
          <a:p>
            <a:endParaRPr lang="en-US" sz="2000" spc="-1" strike="noStrike" cap="all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w Cen MT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/>
          <a:p>
            <a:endParaRPr lang="en-US" sz="2000" spc="-1" strike="noStrike" cap="all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w Cen MT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1751040" y="1300680"/>
            <a:ext cx="8689680" cy="2508840"/>
          </a:xfrm>
          <a:prstGeom prst="rect">
            <a:avLst/>
          </a:prstGeom>
        </p:spPr>
        <p:txBody>
          <a:bodyPr lIns="0" rIns="0" tIns="0" bIns="0" anchor="ctr"/>
          <a:p>
            <a:endParaRPr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w Cen MT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1751040" y="1300680"/>
            <a:ext cx="8689680" cy="116308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fr-FR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1751040" y="1300680"/>
            <a:ext cx="8689680" cy="2508840"/>
          </a:xfrm>
          <a:prstGeom prst="rect">
            <a:avLst/>
          </a:prstGeom>
        </p:spPr>
        <p:txBody>
          <a:bodyPr lIns="0" rIns="0" tIns="0" bIns="0" anchor="ctr"/>
          <a:p>
            <a:endParaRPr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w Cen MT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lang="en-US" sz="2000" spc="-1" strike="noStrike" cap="all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w Cen MT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lang="en-US" sz="2000" spc="-1" strike="noStrike" cap="all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w Cen MT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/>
          <a:p>
            <a:endParaRPr lang="en-US" sz="2000" spc="-1" strike="noStrike" cap="all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w Cen MT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1751040" y="1300680"/>
            <a:ext cx="8689680" cy="2508840"/>
          </a:xfrm>
          <a:prstGeom prst="rect">
            <a:avLst/>
          </a:prstGeom>
        </p:spPr>
        <p:txBody>
          <a:bodyPr lIns="0" rIns="0" tIns="0" bIns="0" anchor="ctr"/>
          <a:p>
            <a:endParaRPr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w Cen MT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/>
          <a:p>
            <a:endParaRPr lang="en-US" sz="2000" spc="-1" strike="noStrike" cap="all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w Cen MT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lang="en-US" sz="2000" spc="-1" strike="noStrike" cap="all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w Cen MT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lang="en-US" sz="2000" spc="-1" strike="noStrike" cap="all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w Cen MT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1751040" y="1300680"/>
            <a:ext cx="8689680" cy="2508840"/>
          </a:xfrm>
          <a:prstGeom prst="rect">
            <a:avLst/>
          </a:prstGeom>
        </p:spPr>
        <p:txBody>
          <a:bodyPr lIns="0" rIns="0" tIns="0" bIns="0" anchor="ctr"/>
          <a:p>
            <a:endParaRPr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w Cen MT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lang="en-US" sz="2000" spc="-1" strike="noStrike" cap="all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w Cen MT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lang="en-US" sz="2000" spc="-1" strike="noStrike" cap="all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w Cen MT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/>
          <a:p>
            <a:endParaRPr lang="en-US" sz="2000" spc="-1" strike="noStrike" cap="all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w Cen MT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slideLayout" Target="../slideLayouts/slideLayout1.xml"/><Relationship Id="rId5" Type="http://schemas.openxmlformats.org/officeDocument/2006/relationships/slideLayout" Target="../slideLayouts/slideLayout2.xml"/><Relationship Id="rId6" Type="http://schemas.openxmlformats.org/officeDocument/2006/relationships/slideLayout" Target="../slideLayouts/slideLayout3.xml"/><Relationship Id="rId7" Type="http://schemas.openxmlformats.org/officeDocument/2006/relationships/slideLayout" Target="../slideLayouts/slideLayout4.xml"/><Relationship Id="rId8" Type="http://schemas.openxmlformats.org/officeDocument/2006/relationships/slideLayout" Target="../slideLayouts/slideLayout5.xml"/><Relationship Id="rId9" Type="http://schemas.openxmlformats.org/officeDocument/2006/relationships/slideLayout" Target="../slideLayouts/slideLayout6.xml"/><Relationship Id="rId10" Type="http://schemas.openxmlformats.org/officeDocument/2006/relationships/slideLayout" Target="../slideLayouts/slideLayout7.xml"/><Relationship Id="rId11" Type="http://schemas.openxmlformats.org/officeDocument/2006/relationships/slideLayout" Target="../slideLayouts/slideLayout8.xml"/><Relationship Id="rId12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1.xml"/><Relationship Id="rId15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0" name="Picture 2" descr=""/>
          <p:cNvPicPr/>
          <p:nvPr/>
        </p:nvPicPr>
        <p:blipFill>
          <a:blip r:embed="rId2"/>
          <a:stretch/>
        </p:blipFill>
        <p:spPr>
          <a:xfrm>
            <a:off x="0" y="0"/>
            <a:ext cx="12191760" cy="6857640"/>
          </a:xfrm>
          <a:prstGeom prst="rect">
            <a:avLst/>
          </a:prstGeom>
          <a:ln>
            <a:noFill/>
          </a:ln>
        </p:spPr>
      </p:pic>
      <p:pic>
        <p:nvPicPr>
          <p:cNvPr id="1" name="Picture 6" descr=""/>
          <p:cNvPicPr/>
          <p:nvPr/>
        </p:nvPicPr>
        <p:blipFill>
          <a:blip r:embed="rId3"/>
          <a:stretch/>
        </p:blipFill>
        <p:spPr>
          <a:xfrm>
            <a:off x="0" y="0"/>
            <a:ext cx="12191760" cy="6857640"/>
          </a:xfrm>
          <a:prstGeom prst="rect">
            <a:avLst/>
          </a:prstGeom>
          <a:ln>
            <a:noFill/>
          </a:ln>
        </p:spPr>
      </p:pic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1751040" y="1300680"/>
            <a:ext cx="8689680" cy="2508840"/>
          </a:xfrm>
          <a:prstGeom prst="rect">
            <a:avLst/>
          </a:prstGeom>
        </p:spPr>
        <p:txBody>
          <a:bodyPr anchor="b"/>
          <a:p>
            <a:pPr algn="ctr">
              <a:lnSpc>
                <a:spcPct val="100000"/>
              </a:lnSpc>
            </a:pPr>
            <a:r>
              <a:rPr lang="en-US" sz="4800" spc="-1" strike="noStrike" cap="all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w Cen MT"/>
              </a:rPr>
              <a:t>Modifiez le style du titre</a:t>
            </a:r>
            <a:endParaRPr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w Cen MT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dt"/>
          </p:nvPr>
        </p:nvSpPr>
        <p:spPr>
          <a:xfrm>
            <a:off x="7678800" y="5883120"/>
            <a:ext cx="274284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r>
              <a:rPr lang="fr-FR" sz="1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w Cen MT"/>
              </a:rPr>
              <a:t>24/01/2018</a:t>
            </a:r>
            <a:endParaRPr lang="fr-FR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/>
          </p:nvPr>
        </p:nvSpPr>
        <p:spPr>
          <a:xfrm>
            <a:off x="913680" y="5883120"/>
            <a:ext cx="6672600" cy="364680"/>
          </a:xfrm>
          <a:prstGeom prst="rect">
            <a:avLst/>
          </a:prstGeom>
        </p:spPr>
        <p:txBody>
          <a:bodyPr anchor="ctr"/>
          <a:p>
            <a:endParaRPr lang="fr-FR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/>
          </p:nvPr>
        </p:nvSpPr>
        <p:spPr>
          <a:xfrm>
            <a:off x="10514160" y="5883120"/>
            <a:ext cx="76392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6DAADE18-38EC-433F-942B-AE45DBE16452}" type="slidenum">
              <a:rPr lang="fr-FR" sz="1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w Cen MT"/>
              </a:rPr>
              <a:t>&lt;numéro&gt;</a:t>
            </a:fld>
            <a:endParaRPr lang="fr-FR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spc="-1" strike="noStrike" cap="all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w Cen MT"/>
              </a:rPr>
              <a:t>Cliquez pour éditer le format du plan de texte</a:t>
            </a:r>
            <a:endParaRPr lang="en-US" sz="2000" spc="-1" strike="noStrike" cap="all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w Cen MT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600" spc="-1" strike="noStrike" cap="all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w Cen MT"/>
              </a:rPr>
              <a:t>Second niveau de plan</a:t>
            </a:r>
            <a:endParaRPr lang="en-US" sz="1600" spc="-1" strike="noStrike" cap="all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w Cen MT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00" spc="-1" strike="noStrike" cap="all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w Cen MT"/>
              </a:rPr>
              <a:t>Troisième niveau de plan</a:t>
            </a:r>
            <a:endParaRPr lang="en-US" sz="1400" spc="-1" strike="noStrike" cap="all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w Cen MT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400" spc="-1" strike="noStrike" cap="all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w Cen MT"/>
              </a:rPr>
              <a:t>Quatrième niveau de plan</a:t>
            </a:r>
            <a:endParaRPr lang="en-US" sz="1400" spc="-1" strike="noStrike" cap="all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w Cen MT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spc="-1" strike="noStrike" cap="all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w Cen MT"/>
              </a:rPr>
              <a:t>Cinquième niveau de plan</a:t>
            </a:r>
            <a:endParaRPr lang="en-US" sz="2000" spc="-1" strike="noStrike" cap="all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w Cen MT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spc="-1" strike="noStrike" cap="all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w Cen MT"/>
              </a:rPr>
              <a:t>Sixième niveau de plan</a:t>
            </a:r>
            <a:endParaRPr lang="en-US" sz="2000" spc="-1" strike="noStrike" cap="all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w Cen MT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spc="-1" strike="noStrike" cap="all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w Cen MT"/>
              </a:rPr>
              <a:t>Septième niveau de plan</a:t>
            </a:r>
            <a:endParaRPr lang="en-US" sz="2000" spc="-1" strike="noStrike" cap="all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w Cen MT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  <p:sldLayoutId id="2147483660" r:id="rId15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Shape 1"/>
          <p:cNvSpPr txBox="1"/>
          <p:nvPr/>
        </p:nvSpPr>
        <p:spPr>
          <a:xfrm>
            <a:off x="1751040" y="1300680"/>
            <a:ext cx="8689680" cy="2508840"/>
          </a:xfrm>
          <a:prstGeom prst="rect">
            <a:avLst/>
          </a:prstGeom>
          <a:noFill/>
          <a:ln>
            <a:noFill/>
          </a:ln>
        </p:spPr>
        <p:txBody>
          <a:bodyPr anchor="b"/>
          <a:p>
            <a:pPr algn="ctr">
              <a:lnSpc>
                <a:spcPct val="100000"/>
              </a:lnSpc>
            </a:pPr>
            <a:r>
              <a:rPr lang="en-US" sz="4800" spc="-1" strike="noStrike" cap="all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w Cen MT"/>
              </a:rPr>
              <a:t>Séminaire Fluidité DRHIL 75</a:t>
            </a:r>
            <a:r>
              <a:rPr lang="en-US" sz="4800" spc="-1" strike="noStrike" cap="all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w Cen MT"/>
              </a:rPr>
              <a:t>
</a:t>
            </a:r>
            <a:endParaRPr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w Cen MT"/>
            </a:endParaRPr>
          </a:p>
        </p:txBody>
      </p:sp>
      <p:sp>
        <p:nvSpPr>
          <p:cNvPr id="47" name="TextShape 2"/>
          <p:cNvSpPr txBox="1"/>
          <p:nvPr/>
        </p:nvSpPr>
        <p:spPr>
          <a:xfrm>
            <a:off x="1751040" y="3461760"/>
            <a:ext cx="8689680" cy="202428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algn="ctr">
              <a:lnSpc>
                <a:spcPct val="107000"/>
              </a:lnSpc>
            </a:pPr>
            <a:r>
              <a:rPr lang="fr-FR" sz="2800" spc="-1" strike="noStrike" cap="all">
                <a:solidFill>
                  <a:srgbClr val="2e74b5"/>
                </a:solidFill>
                <a:uFill>
                  <a:solidFill>
                    <a:srgbClr val="ffffff"/>
                  </a:solidFill>
                </a:uFill>
                <a:latin typeface="Calibri Light"/>
                <a:ea typeface="Times New Roman"/>
              </a:rPr>
              <a:t>SYNTHESE TRAVAUX GT 4 : </a:t>
            </a:r>
            <a:endParaRPr lang="fr-FR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7000"/>
              </a:lnSpc>
            </a:pPr>
            <a:r>
              <a:rPr lang="fr-FR" sz="2800" spc="-1" strike="noStrike" cap="all">
                <a:solidFill>
                  <a:srgbClr val="2e74b5"/>
                </a:solidFill>
                <a:uFill>
                  <a:solidFill>
                    <a:srgbClr val="ffffff"/>
                  </a:solidFill>
                </a:uFill>
                <a:latin typeface="Calibri Light"/>
                <a:ea typeface="Times New Roman"/>
              </a:rPr>
              <a:t>Comment mieux évaluer les situations et orienter les jeunes en situations</a:t>
            </a:r>
            <a:r>
              <a:rPr lang="fr-FR" sz="1600" spc="-1" strike="noStrike" cap="all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 </a:t>
            </a:r>
            <a:r>
              <a:rPr lang="fr-FR" sz="2800" spc="-1" strike="noStrike" cap="all">
                <a:solidFill>
                  <a:srgbClr val="2e74b5"/>
                </a:solidFill>
                <a:uFill>
                  <a:solidFill>
                    <a:srgbClr val="ffffff"/>
                  </a:solidFill>
                </a:uFill>
                <a:latin typeface="Calibri Light"/>
                <a:ea typeface="Times New Roman"/>
              </a:rPr>
              <a:t>précaires ?</a:t>
            </a:r>
            <a:endParaRPr lang="fr-FR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fr-FR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Shape 1"/>
          <p:cNvSpPr txBox="1"/>
          <p:nvPr/>
        </p:nvSpPr>
        <p:spPr>
          <a:xfrm>
            <a:off x="8539920" y="174240"/>
            <a:ext cx="3517200" cy="952200"/>
          </a:xfrm>
          <a:prstGeom prst="rect">
            <a:avLst/>
          </a:prstGeom>
          <a:noFill/>
          <a:ln>
            <a:noFill/>
          </a:ln>
        </p:spPr>
        <p:txBody>
          <a:bodyPr anchor="b"/>
          <a:p>
            <a:pPr algn="ctr">
              <a:lnSpc>
                <a:spcPct val="100000"/>
              </a:lnSpc>
            </a:pPr>
            <a:r>
              <a:rPr lang="en-US" sz="2000" spc="-1" strike="noStrike" cap="all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w Cen MT"/>
              </a:rPr>
              <a:t>Séminaire Fluidité DRHIL 75</a:t>
            </a:r>
            <a:r>
              <a:rPr lang="en-US" sz="2000" spc="-1" strike="noStrike" cap="all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w Cen MT"/>
              </a:rPr>
              <a:t>
</a:t>
            </a:r>
            <a:endParaRPr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w Cen MT"/>
            </a:endParaRPr>
          </a:p>
        </p:txBody>
      </p:sp>
      <p:sp>
        <p:nvSpPr>
          <p:cNvPr id="49" name="TextShape 2"/>
          <p:cNvSpPr txBox="1"/>
          <p:nvPr/>
        </p:nvSpPr>
        <p:spPr>
          <a:xfrm>
            <a:off x="526320" y="5812920"/>
            <a:ext cx="8689680" cy="79956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>
              <a:lnSpc>
                <a:spcPct val="107000"/>
              </a:lnSpc>
            </a:pPr>
            <a:r>
              <a:rPr lang="fr-FR" sz="2000" spc="-1" strike="noStrike" cap="all">
                <a:solidFill>
                  <a:srgbClr val="2e74b5"/>
                </a:solidFill>
                <a:uFill>
                  <a:solidFill>
                    <a:srgbClr val="ffffff"/>
                  </a:solidFill>
                </a:uFill>
                <a:latin typeface="Calibri Light"/>
                <a:ea typeface="Times New Roman"/>
              </a:rPr>
              <a:t>SYNTHESE TRAVAUX GT 4 : Comment mieux évaluer les situations et orienter les jeunes en situations</a:t>
            </a:r>
            <a:r>
              <a:rPr lang="fr-FR" sz="1200" spc="-1" strike="noStrike" cap="all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 </a:t>
            </a:r>
            <a:r>
              <a:rPr lang="fr-FR" sz="2000" spc="-1" strike="noStrike" cap="all">
                <a:solidFill>
                  <a:srgbClr val="2e74b5"/>
                </a:solidFill>
                <a:uFill>
                  <a:solidFill>
                    <a:srgbClr val="ffffff"/>
                  </a:solidFill>
                </a:uFill>
                <a:latin typeface="Calibri Light"/>
                <a:ea typeface="Times New Roman"/>
              </a:rPr>
              <a:t>précaires ?</a:t>
            </a:r>
            <a:endParaRPr lang="fr-FR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fr-FR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0" name="CustomShape 3"/>
          <p:cNvSpPr/>
          <p:nvPr/>
        </p:nvSpPr>
        <p:spPr>
          <a:xfrm>
            <a:off x="1665360" y="1485720"/>
            <a:ext cx="3379680" cy="51696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fr-FR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w Cen MT"/>
              </a:rPr>
              <a:t>DEROULEMENT</a:t>
            </a: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1" name="CustomShape 4"/>
          <p:cNvSpPr/>
          <p:nvPr/>
        </p:nvSpPr>
        <p:spPr>
          <a:xfrm>
            <a:off x="1665360" y="2468520"/>
            <a:ext cx="8800920" cy="1796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fr-FR" sz="2800" spc="-1" strike="noStrike">
                <a:solidFill>
                  <a:srgbClr val="107ec6"/>
                </a:solidFill>
                <a:uFill>
                  <a:solidFill>
                    <a:srgbClr val="ffffff"/>
                  </a:solidFill>
                </a:uFill>
                <a:latin typeface="Tw Cen MT"/>
              </a:rPr>
              <a:t>Atelier 1 - 20 octobre 2017</a:t>
            </a: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fr-FR" sz="2800" spc="-1" strike="noStrike">
                <a:solidFill>
                  <a:srgbClr val="107ec6"/>
                </a:solidFill>
                <a:uFill>
                  <a:solidFill>
                    <a:srgbClr val="ffffff"/>
                  </a:solidFill>
                </a:uFill>
                <a:latin typeface="Tw Cen MT"/>
              </a:rPr>
              <a:t>Atelier 2 - 9 novembre 2017</a:t>
            </a: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Shape 1"/>
          <p:cNvSpPr txBox="1"/>
          <p:nvPr/>
        </p:nvSpPr>
        <p:spPr>
          <a:xfrm>
            <a:off x="8539920" y="174240"/>
            <a:ext cx="3517200" cy="952200"/>
          </a:xfrm>
          <a:prstGeom prst="rect">
            <a:avLst/>
          </a:prstGeom>
          <a:noFill/>
          <a:ln>
            <a:noFill/>
          </a:ln>
        </p:spPr>
        <p:txBody>
          <a:bodyPr anchor="b"/>
          <a:p>
            <a:pPr algn="ctr">
              <a:lnSpc>
                <a:spcPct val="100000"/>
              </a:lnSpc>
            </a:pPr>
            <a:r>
              <a:rPr lang="en-US" sz="2000" spc="-1" strike="noStrike" cap="all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w Cen MT"/>
              </a:rPr>
              <a:t>Séminaire Fluidité DRHIL 75</a:t>
            </a:r>
            <a:r>
              <a:rPr lang="en-US" sz="2000" spc="-1" strike="noStrike" cap="all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w Cen MT"/>
              </a:rPr>
              <a:t>
</a:t>
            </a:r>
            <a:endParaRPr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w Cen MT"/>
            </a:endParaRPr>
          </a:p>
        </p:txBody>
      </p:sp>
      <p:sp>
        <p:nvSpPr>
          <p:cNvPr id="53" name="TextShape 2"/>
          <p:cNvSpPr txBox="1"/>
          <p:nvPr/>
        </p:nvSpPr>
        <p:spPr>
          <a:xfrm>
            <a:off x="526320" y="5812920"/>
            <a:ext cx="8689680" cy="79956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>
              <a:lnSpc>
                <a:spcPct val="107000"/>
              </a:lnSpc>
            </a:pPr>
            <a:r>
              <a:rPr lang="fr-FR" sz="2000" spc="-1" strike="noStrike" cap="all">
                <a:solidFill>
                  <a:srgbClr val="2e74b5"/>
                </a:solidFill>
                <a:uFill>
                  <a:solidFill>
                    <a:srgbClr val="ffffff"/>
                  </a:solidFill>
                </a:uFill>
                <a:latin typeface="Calibri Light"/>
                <a:ea typeface="Times New Roman"/>
              </a:rPr>
              <a:t>SYNTHESE TRAVAUX GT 4 : Comment mieux évaluer les situations et orienter les jeunes en situations</a:t>
            </a:r>
            <a:r>
              <a:rPr lang="fr-FR" sz="1200" spc="-1" strike="noStrike" cap="all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 </a:t>
            </a:r>
            <a:r>
              <a:rPr lang="fr-FR" sz="2000" spc="-1" strike="noStrike" cap="all">
                <a:solidFill>
                  <a:srgbClr val="2e74b5"/>
                </a:solidFill>
                <a:uFill>
                  <a:solidFill>
                    <a:srgbClr val="ffffff"/>
                  </a:solidFill>
                </a:uFill>
                <a:latin typeface="Calibri Light"/>
                <a:ea typeface="Times New Roman"/>
              </a:rPr>
              <a:t>précaires ?</a:t>
            </a:r>
            <a:endParaRPr lang="fr-FR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fr-FR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4" name="CustomShape 3"/>
          <p:cNvSpPr/>
          <p:nvPr/>
        </p:nvSpPr>
        <p:spPr>
          <a:xfrm>
            <a:off x="1665360" y="1485720"/>
            <a:ext cx="3379680" cy="51696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fr-FR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w Cen MT"/>
              </a:rPr>
              <a:t>PARTICIPANTS</a:t>
            </a: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5" name="CustomShape 4"/>
          <p:cNvSpPr/>
          <p:nvPr/>
        </p:nvSpPr>
        <p:spPr>
          <a:xfrm>
            <a:off x="1665360" y="2468520"/>
            <a:ext cx="8800920" cy="234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fr-FR" sz="2400" spc="-1" strike="noStrike">
                <a:solidFill>
                  <a:srgbClr val="107ec6"/>
                </a:solidFill>
                <a:uFill>
                  <a:solidFill>
                    <a:srgbClr val="ffffff"/>
                  </a:solidFill>
                </a:uFill>
                <a:latin typeface="Tw Cen MT"/>
              </a:rPr>
              <a:t>ANRS – URGENCE JEUNE – MISSION LOCALE DE PARIS – CROIX ROUGE FRANCAISE – ARC 75 – URHAJ IDF – ALJT – CAF DE PARIS – UD DRIHL 75 – PSA BELLEVILLE – SIAO 75 – L’ETAPE – MAIRIE DE PARIS DASES – SAUVEGARDE DE L’ADOLESCENCE – CENTRE COROT</a:t>
            </a: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Shape 1"/>
          <p:cNvSpPr txBox="1"/>
          <p:nvPr/>
        </p:nvSpPr>
        <p:spPr>
          <a:xfrm>
            <a:off x="8539920" y="174240"/>
            <a:ext cx="3517200" cy="952200"/>
          </a:xfrm>
          <a:prstGeom prst="rect">
            <a:avLst/>
          </a:prstGeom>
          <a:noFill/>
          <a:ln>
            <a:noFill/>
          </a:ln>
        </p:spPr>
        <p:txBody>
          <a:bodyPr anchor="b"/>
          <a:p>
            <a:pPr algn="ctr">
              <a:lnSpc>
                <a:spcPct val="100000"/>
              </a:lnSpc>
            </a:pPr>
            <a:r>
              <a:rPr lang="en-US" sz="2000" spc="-1" strike="noStrike" cap="all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w Cen MT"/>
              </a:rPr>
              <a:t>Séminaire Fluidité DRHIL 75</a:t>
            </a:r>
            <a:r>
              <a:rPr lang="en-US" sz="2000" spc="-1" strike="noStrike" cap="all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w Cen MT"/>
              </a:rPr>
              <a:t>
</a:t>
            </a:r>
            <a:endParaRPr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w Cen MT"/>
            </a:endParaRPr>
          </a:p>
        </p:txBody>
      </p:sp>
      <p:sp>
        <p:nvSpPr>
          <p:cNvPr id="57" name="TextShape 2"/>
          <p:cNvSpPr txBox="1"/>
          <p:nvPr/>
        </p:nvSpPr>
        <p:spPr>
          <a:xfrm>
            <a:off x="526320" y="5812920"/>
            <a:ext cx="8689680" cy="79956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>
              <a:lnSpc>
                <a:spcPct val="107000"/>
              </a:lnSpc>
            </a:pPr>
            <a:r>
              <a:rPr lang="fr-FR" sz="2000" spc="-1" strike="noStrike" cap="all">
                <a:solidFill>
                  <a:srgbClr val="2e74b5"/>
                </a:solidFill>
                <a:uFill>
                  <a:solidFill>
                    <a:srgbClr val="ffffff"/>
                  </a:solidFill>
                </a:uFill>
                <a:latin typeface="Calibri Light"/>
                <a:ea typeface="Times New Roman"/>
              </a:rPr>
              <a:t>SYNTHESE TRAVAUX GT 4 : Comment mieux évaluer les situations et orienter les jeunes en situations</a:t>
            </a:r>
            <a:r>
              <a:rPr lang="fr-FR" sz="1200" spc="-1" strike="noStrike" cap="all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 </a:t>
            </a:r>
            <a:r>
              <a:rPr lang="fr-FR" sz="2000" spc="-1" strike="noStrike" cap="all">
                <a:solidFill>
                  <a:srgbClr val="2e74b5"/>
                </a:solidFill>
                <a:uFill>
                  <a:solidFill>
                    <a:srgbClr val="ffffff"/>
                  </a:solidFill>
                </a:uFill>
                <a:latin typeface="Calibri Light"/>
                <a:ea typeface="Times New Roman"/>
              </a:rPr>
              <a:t>précaires ?</a:t>
            </a:r>
            <a:endParaRPr lang="fr-FR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fr-FR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8" name="CustomShape 3"/>
          <p:cNvSpPr/>
          <p:nvPr/>
        </p:nvSpPr>
        <p:spPr>
          <a:xfrm>
            <a:off x="1665360" y="1485720"/>
            <a:ext cx="4996080" cy="51696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fr-FR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w Cen MT"/>
              </a:rPr>
              <a:t>DONNÉES CLEFS</a:t>
            </a: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9" name="CustomShape 4"/>
          <p:cNvSpPr/>
          <p:nvPr/>
        </p:nvSpPr>
        <p:spPr>
          <a:xfrm>
            <a:off x="1665360" y="2074320"/>
            <a:ext cx="8800920" cy="2925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i="1" lang="fr-FR" sz="2000" spc="-1" strike="noStrike">
                <a:solidFill>
                  <a:srgbClr val="107ec6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VOLET URGENCE : 50 884 demandes enregistrées correspondant à 7100 personnes.</a:t>
            </a: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i="1" lang="fr-FR" sz="2000" spc="-1" strike="noStrike">
                <a:solidFill>
                  <a:srgbClr val="107ec6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Parmi elles, 17% ont moins de 25 ans.</a:t>
            </a: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i="1" lang="fr-FR" sz="2000" spc="-1" strike="noStrike">
                <a:solidFill>
                  <a:srgbClr val="107ec6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VOLET INSERTION : 18 419 demandes reçues concernant 27 955 personnes</a:t>
            </a: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i="1" lang="fr-FR" sz="2000" spc="-1" strike="noStrike">
                <a:solidFill>
                  <a:srgbClr val="107ec6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2230 demandes ont concerné des jeunes de moins de 25 ans dont 1700 isolés (1111 hommes et 589 femmes).</a:t>
            </a: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extShape 1"/>
          <p:cNvSpPr txBox="1"/>
          <p:nvPr/>
        </p:nvSpPr>
        <p:spPr>
          <a:xfrm>
            <a:off x="8539920" y="174240"/>
            <a:ext cx="3517200" cy="952200"/>
          </a:xfrm>
          <a:prstGeom prst="rect">
            <a:avLst/>
          </a:prstGeom>
          <a:noFill/>
          <a:ln>
            <a:noFill/>
          </a:ln>
        </p:spPr>
        <p:txBody>
          <a:bodyPr anchor="b"/>
          <a:p>
            <a:pPr algn="ctr">
              <a:lnSpc>
                <a:spcPct val="100000"/>
              </a:lnSpc>
            </a:pPr>
            <a:r>
              <a:rPr lang="en-US" sz="2000" spc="-1" strike="noStrike" cap="all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w Cen MT"/>
              </a:rPr>
              <a:t>Séminaire Fluidité DRHIL 75</a:t>
            </a:r>
            <a:r>
              <a:rPr lang="en-US" sz="2000" spc="-1" strike="noStrike" cap="all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w Cen MT"/>
              </a:rPr>
              <a:t>
</a:t>
            </a:r>
            <a:endParaRPr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w Cen MT"/>
            </a:endParaRPr>
          </a:p>
        </p:txBody>
      </p:sp>
      <p:sp>
        <p:nvSpPr>
          <p:cNvPr id="61" name="TextShape 2"/>
          <p:cNvSpPr txBox="1"/>
          <p:nvPr/>
        </p:nvSpPr>
        <p:spPr>
          <a:xfrm>
            <a:off x="526320" y="5812920"/>
            <a:ext cx="8689680" cy="79956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>
              <a:lnSpc>
                <a:spcPct val="107000"/>
              </a:lnSpc>
            </a:pPr>
            <a:r>
              <a:rPr lang="fr-FR" sz="2000" spc="-1" strike="noStrike" cap="all">
                <a:solidFill>
                  <a:srgbClr val="107ec6"/>
                </a:solidFill>
                <a:uFill>
                  <a:solidFill>
                    <a:srgbClr val="ffffff"/>
                  </a:solidFill>
                </a:uFill>
                <a:latin typeface="Calibri Light"/>
                <a:ea typeface="Times New Roman"/>
              </a:rPr>
              <a:t>SYNTHESE</a:t>
            </a:r>
            <a:r>
              <a:rPr lang="fr-FR" sz="2000" spc="-1" strike="noStrike" cap="all">
                <a:solidFill>
                  <a:srgbClr val="2e74b5"/>
                </a:solidFill>
                <a:uFill>
                  <a:solidFill>
                    <a:srgbClr val="ffffff"/>
                  </a:solidFill>
                </a:uFill>
                <a:latin typeface="Calibri Light"/>
                <a:ea typeface="Times New Roman"/>
              </a:rPr>
              <a:t> TRAVAUX GT 4 : Comment mieux évaluer les situations et orienter les jeunes en situations</a:t>
            </a:r>
            <a:r>
              <a:rPr lang="fr-FR" sz="1200" spc="-1" strike="noStrike" cap="all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 </a:t>
            </a:r>
            <a:r>
              <a:rPr lang="fr-FR" sz="2000" spc="-1" strike="noStrike" cap="all">
                <a:solidFill>
                  <a:srgbClr val="2e74b5"/>
                </a:solidFill>
                <a:uFill>
                  <a:solidFill>
                    <a:srgbClr val="ffffff"/>
                  </a:solidFill>
                </a:uFill>
                <a:latin typeface="Calibri Light"/>
                <a:ea typeface="Times New Roman"/>
              </a:rPr>
              <a:t>précaires ?</a:t>
            </a:r>
            <a:endParaRPr lang="fr-FR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fr-FR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2" name="CustomShape 3"/>
          <p:cNvSpPr/>
          <p:nvPr/>
        </p:nvSpPr>
        <p:spPr>
          <a:xfrm>
            <a:off x="1665360" y="1611720"/>
            <a:ext cx="3379680" cy="51696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fr-FR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w Cen MT"/>
              </a:rPr>
              <a:t>PRECONISATIONS</a:t>
            </a: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3" name="CustomShape 4"/>
          <p:cNvSpPr/>
          <p:nvPr/>
        </p:nvSpPr>
        <p:spPr>
          <a:xfrm>
            <a:off x="1665360" y="2468520"/>
            <a:ext cx="8800920" cy="2864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343080" indent="-342720">
              <a:lnSpc>
                <a:spcPct val="107000"/>
              </a:lnSpc>
              <a:buClr>
                <a:srgbClr val="107ec6"/>
              </a:buClr>
              <a:buFont typeface="Tw Cen MT"/>
              <a:buAutoNum type="arabicPeriod"/>
            </a:pPr>
            <a:r>
              <a:rPr lang="fr-FR" sz="2400" spc="-1" strike="noStrike">
                <a:solidFill>
                  <a:srgbClr val="107ec6"/>
                </a:solidFill>
                <a:uFill>
                  <a:solidFill>
                    <a:srgbClr val="ffffff"/>
                  </a:solidFill>
                </a:uFill>
                <a:latin typeface="Calibri Light"/>
                <a:ea typeface="Times New Roman"/>
              </a:rPr>
              <a:t>Améliorer la fluidité vers le logement temporaire et à la sortie de celui-ci par une meilleure connaissance et articulation entre les différents opérateurs</a:t>
            </a: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720">
              <a:lnSpc>
                <a:spcPct val="107000"/>
              </a:lnSpc>
              <a:buClr>
                <a:srgbClr val="107ec6"/>
              </a:buClr>
              <a:buFont typeface="Tw Cen MT"/>
              <a:buAutoNum type="arabicPeriod"/>
            </a:pPr>
            <a:r>
              <a:rPr lang="fr-FR" sz="2400" spc="-1" strike="noStrike">
                <a:solidFill>
                  <a:srgbClr val="107ec6"/>
                </a:solidFill>
                <a:uFill>
                  <a:solidFill>
                    <a:srgbClr val="ffffff"/>
                  </a:solidFill>
                </a:uFill>
                <a:latin typeface="Calibri Light"/>
                <a:ea typeface="Times New Roman"/>
              </a:rPr>
              <a:t>Identifier et agir spécifiquement sur les intervalles pour lutter contre les décrochages dans les phases de transition entre différents statuts</a:t>
            </a: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9" dur="indefinite" restart="never" nodeType="tmRoot">
          <p:childTnLst>
            <p:seq>
              <p:cTn id="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extShape 1"/>
          <p:cNvSpPr txBox="1"/>
          <p:nvPr/>
        </p:nvSpPr>
        <p:spPr>
          <a:xfrm>
            <a:off x="8539920" y="174240"/>
            <a:ext cx="3517200" cy="952200"/>
          </a:xfrm>
          <a:prstGeom prst="rect">
            <a:avLst/>
          </a:prstGeom>
          <a:noFill/>
          <a:ln>
            <a:noFill/>
          </a:ln>
        </p:spPr>
        <p:txBody>
          <a:bodyPr anchor="b"/>
          <a:p>
            <a:pPr algn="ctr">
              <a:lnSpc>
                <a:spcPct val="100000"/>
              </a:lnSpc>
            </a:pPr>
            <a:r>
              <a:rPr lang="en-US" sz="2000" spc="-1" strike="noStrike" cap="all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w Cen MT"/>
              </a:rPr>
              <a:t>Séminaire Fluidité DRHIL 75</a:t>
            </a:r>
            <a:r>
              <a:rPr lang="en-US" sz="2000" spc="-1" strike="noStrike" cap="all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w Cen MT"/>
              </a:rPr>
              <a:t>
</a:t>
            </a:r>
            <a:endParaRPr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w Cen MT"/>
            </a:endParaRPr>
          </a:p>
        </p:txBody>
      </p:sp>
      <p:sp>
        <p:nvSpPr>
          <p:cNvPr id="65" name="TextShape 2"/>
          <p:cNvSpPr txBox="1"/>
          <p:nvPr/>
        </p:nvSpPr>
        <p:spPr>
          <a:xfrm>
            <a:off x="526320" y="5812920"/>
            <a:ext cx="8689680" cy="79956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>
              <a:lnSpc>
                <a:spcPct val="107000"/>
              </a:lnSpc>
            </a:pPr>
            <a:r>
              <a:rPr lang="fr-FR" sz="2000" spc="-1" strike="noStrike" cap="all">
                <a:solidFill>
                  <a:srgbClr val="2e74b5"/>
                </a:solidFill>
                <a:uFill>
                  <a:solidFill>
                    <a:srgbClr val="ffffff"/>
                  </a:solidFill>
                </a:uFill>
                <a:latin typeface="Calibri Light"/>
                <a:ea typeface="Times New Roman"/>
              </a:rPr>
              <a:t>SYNTHESE TRAVAUX GT 4 : Comment mieux évaluer les situations et orienter les jeunes en situations</a:t>
            </a:r>
            <a:r>
              <a:rPr lang="fr-FR" sz="1200" spc="-1" strike="noStrike" cap="all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 </a:t>
            </a:r>
            <a:r>
              <a:rPr lang="fr-FR" sz="2000" spc="-1" strike="noStrike" cap="all">
                <a:solidFill>
                  <a:srgbClr val="2e74b5"/>
                </a:solidFill>
                <a:uFill>
                  <a:solidFill>
                    <a:srgbClr val="ffffff"/>
                  </a:solidFill>
                </a:uFill>
                <a:latin typeface="Calibri Light"/>
                <a:ea typeface="Times New Roman"/>
              </a:rPr>
              <a:t>précaires ?</a:t>
            </a:r>
            <a:endParaRPr lang="fr-FR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fr-FR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6" name="CustomShape 3"/>
          <p:cNvSpPr/>
          <p:nvPr/>
        </p:nvSpPr>
        <p:spPr>
          <a:xfrm>
            <a:off x="1665360" y="1611720"/>
            <a:ext cx="4114440" cy="94284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fr-FR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w Cen MT"/>
              </a:rPr>
              <a:t>PRECONISATIONS (SUITE)</a:t>
            </a: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7" name="CustomShape 4"/>
          <p:cNvSpPr/>
          <p:nvPr/>
        </p:nvSpPr>
        <p:spPr>
          <a:xfrm>
            <a:off x="1665360" y="2468520"/>
            <a:ext cx="8800920" cy="2890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7000"/>
              </a:lnSpc>
            </a:pPr>
            <a:r>
              <a:rPr lang="fr-FR" sz="2400" spc="-1" strike="noStrike">
                <a:solidFill>
                  <a:srgbClr val="107ec6"/>
                </a:solidFill>
                <a:uFill>
                  <a:solidFill>
                    <a:srgbClr val="ffffff"/>
                  </a:solidFill>
                </a:uFill>
                <a:latin typeface="Calibri Light"/>
                <a:ea typeface="Times New Roman"/>
              </a:rPr>
              <a:t>3.</a:t>
            </a:r>
            <a:r>
              <a:rPr lang="fr-FR" sz="2400" spc="-1" strike="noStrike">
                <a:solidFill>
                  <a:srgbClr val="107ec6"/>
                </a:solidFill>
                <a:uFill>
                  <a:solidFill>
                    <a:srgbClr val="ffffff"/>
                  </a:solidFill>
                </a:uFill>
                <a:latin typeface="Calibri Light"/>
                <a:ea typeface="Times New Roman"/>
              </a:rPr>
              <a:t>	</a:t>
            </a:r>
            <a:r>
              <a:rPr lang="fr-FR" sz="2400" spc="-1" strike="noStrike">
                <a:solidFill>
                  <a:srgbClr val="107ec6"/>
                </a:solidFill>
                <a:uFill>
                  <a:solidFill>
                    <a:srgbClr val="ffffff"/>
                  </a:solidFill>
                </a:uFill>
                <a:latin typeface="Calibri Light"/>
                <a:ea typeface="Times New Roman"/>
              </a:rPr>
              <a:t>Etayer les parcours infra-logement (autonome ou temporaire) par le cumul de dispositif permettant d’accéder aux prérequis (FJT + FSL ou Garantie Jeunes + allocation d’autonomie)</a:t>
            </a: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7000"/>
              </a:lnSpc>
            </a:pPr>
            <a:r>
              <a:rPr lang="fr-FR" sz="2400" spc="-1" strike="noStrike">
                <a:solidFill>
                  <a:srgbClr val="107ec6"/>
                </a:solidFill>
                <a:uFill>
                  <a:solidFill>
                    <a:srgbClr val="ffffff"/>
                  </a:solidFill>
                </a:uFill>
                <a:latin typeface="Calibri Light"/>
                <a:ea typeface="Times New Roman"/>
              </a:rPr>
              <a:t>4.</a:t>
            </a:r>
            <a:r>
              <a:rPr lang="fr-FR" sz="2400" spc="-1" strike="noStrike">
                <a:solidFill>
                  <a:srgbClr val="107ec6"/>
                </a:solidFill>
                <a:uFill>
                  <a:solidFill>
                    <a:srgbClr val="ffffff"/>
                  </a:solidFill>
                </a:uFill>
                <a:latin typeface="Calibri Light"/>
                <a:ea typeface="Times New Roman"/>
              </a:rPr>
              <a:t>	</a:t>
            </a:r>
            <a:r>
              <a:rPr lang="fr-FR" sz="2400" spc="-1" strike="noStrike">
                <a:solidFill>
                  <a:srgbClr val="107ec6"/>
                </a:solidFill>
                <a:uFill>
                  <a:solidFill>
                    <a:srgbClr val="ffffff"/>
                  </a:solidFill>
                </a:uFill>
                <a:latin typeface="Calibri Light"/>
                <a:ea typeface="Times New Roman"/>
              </a:rPr>
              <a:t>Coordonner l’action en direction des jeunes à l’échelle du département par une instance de coopération</a:t>
            </a: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7000"/>
              </a:lnSpc>
            </a:pPr>
            <a:r>
              <a:rPr lang="fr-FR" sz="2400" spc="-1" strike="noStrike">
                <a:solidFill>
                  <a:srgbClr val="107ec6"/>
                </a:solidFill>
                <a:uFill>
                  <a:solidFill>
                    <a:srgbClr val="ffffff"/>
                  </a:solidFill>
                </a:uFill>
                <a:latin typeface="Calibri Light"/>
                <a:ea typeface="Times New Roman"/>
              </a:rPr>
              <a:t>5.</a:t>
            </a:r>
            <a:r>
              <a:rPr lang="fr-FR" sz="2400" spc="-1" strike="noStrike">
                <a:solidFill>
                  <a:srgbClr val="107ec6"/>
                </a:solidFill>
                <a:uFill>
                  <a:solidFill>
                    <a:srgbClr val="ffffff"/>
                  </a:solidFill>
                </a:uFill>
                <a:latin typeface="Calibri Light"/>
                <a:ea typeface="Times New Roman"/>
              </a:rPr>
              <a:t>	</a:t>
            </a:r>
            <a:r>
              <a:rPr lang="fr-FR" sz="2400" spc="-1" strike="noStrike">
                <a:solidFill>
                  <a:srgbClr val="107ec6"/>
                </a:solidFill>
                <a:uFill>
                  <a:solidFill>
                    <a:srgbClr val="ffffff"/>
                  </a:solidFill>
                </a:uFill>
                <a:latin typeface="Calibri Light"/>
                <a:ea typeface="Times New Roman"/>
              </a:rPr>
              <a:t>Créer des référents de parcours </a:t>
            </a: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1" dur="indefinite" restart="never" nodeType="tmRoot">
          <p:childTnLst>
            <p:seq>
              <p:cTn id="1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TextShape 1"/>
          <p:cNvSpPr txBox="1"/>
          <p:nvPr/>
        </p:nvSpPr>
        <p:spPr>
          <a:xfrm>
            <a:off x="8539920" y="174240"/>
            <a:ext cx="3517200" cy="952200"/>
          </a:xfrm>
          <a:prstGeom prst="rect">
            <a:avLst/>
          </a:prstGeom>
          <a:noFill/>
          <a:ln>
            <a:noFill/>
          </a:ln>
        </p:spPr>
        <p:txBody>
          <a:bodyPr anchor="b"/>
          <a:p>
            <a:pPr algn="ctr">
              <a:lnSpc>
                <a:spcPct val="100000"/>
              </a:lnSpc>
            </a:pPr>
            <a:r>
              <a:rPr lang="en-US" sz="2000" spc="-1" strike="noStrike" cap="all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w Cen MT"/>
              </a:rPr>
              <a:t>Séminaire Fluidité DRHIL 75</a:t>
            </a:r>
            <a:r>
              <a:rPr lang="en-US" sz="2000" spc="-1" strike="noStrike" cap="all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w Cen MT"/>
              </a:rPr>
              <a:t>
</a:t>
            </a:r>
            <a:endParaRPr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w Cen MT"/>
            </a:endParaRPr>
          </a:p>
        </p:txBody>
      </p:sp>
      <p:sp>
        <p:nvSpPr>
          <p:cNvPr id="69" name="TextShape 2"/>
          <p:cNvSpPr txBox="1"/>
          <p:nvPr/>
        </p:nvSpPr>
        <p:spPr>
          <a:xfrm>
            <a:off x="526320" y="5812920"/>
            <a:ext cx="8689680" cy="79956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>
              <a:lnSpc>
                <a:spcPct val="107000"/>
              </a:lnSpc>
            </a:pPr>
            <a:r>
              <a:rPr lang="fr-FR" sz="2000" spc="-1" strike="noStrike" cap="all">
                <a:solidFill>
                  <a:srgbClr val="2e74b5"/>
                </a:solidFill>
                <a:uFill>
                  <a:solidFill>
                    <a:srgbClr val="ffffff"/>
                  </a:solidFill>
                </a:uFill>
                <a:latin typeface="Calibri Light"/>
                <a:ea typeface="Times New Roman"/>
              </a:rPr>
              <a:t>SYNTHESE TRAVAUX GT 4 : Comment mieux évaluer les situations et orienter les jeunes en situations</a:t>
            </a:r>
            <a:r>
              <a:rPr lang="fr-FR" sz="1200" spc="-1" strike="noStrike" cap="all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 </a:t>
            </a:r>
            <a:r>
              <a:rPr lang="fr-FR" sz="2000" spc="-1" strike="noStrike" cap="all">
                <a:solidFill>
                  <a:srgbClr val="2e74b5"/>
                </a:solidFill>
                <a:uFill>
                  <a:solidFill>
                    <a:srgbClr val="ffffff"/>
                  </a:solidFill>
                </a:uFill>
                <a:latin typeface="Calibri Light"/>
                <a:ea typeface="Times New Roman"/>
              </a:rPr>
              <a:t>précaires ?</a:t>
            </a:r>
            <a:endParaRPr lang="fr-FR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fr-FR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0" name="CustomShape 3"/>
          <p:cNvSpPr/>
          <p:nvPr/>
        </p:nvSpPr>
        <p:spPr>
          <a:xfrm>
            <a:off x="1665360" y="1611720"/>
            <a:ext cx="4114440" cy="51696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fr-FR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w Cen MT"/>
              </a:rPr>
              <a:t>OUTILS A CRÉER</a:t>
            </a: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1" name="CustomShape 4"/>
          <p:cNvSpPr/>
          <p:nvPr/>
        </p:nvSpPr>
        <p:spPr>
          <a:xfrm>
            <a:off x="1665360" y="2468520"/>
            <a:ext cx="8800920" cy="1716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7000"/>
              </a:lnSpc>
            </a:pPr>
            <a:r>
              <a:rPr lang="fr-FR" sz="2400" spc="-1" strike="noStrike">
                <a:solidFill>
                  <a:srgbClr val="107ec6"/>
                </a:solidFill>
                <a:uFill>
                  <a:solidFill>
                    <a:srgbClr val="ffffff"/>
                  </a:solidFill>
                </a:uFill>
                <a:latin typeface="Calibri Light"/>
                <a:ea typeface="Times New Roman"/>
              </a:rPr>
              <a:t>1.</a:t>
            </a:r>
            <a:r>
              <a:rPr lang="fr-FR" sz="2400" spc="-1" strike="noStrike">
                <a:solidFill>
                  <a:srgbClr val="107ec6"/>
                </a:solidFill>
                <a:uFill>
                  <a:solidFill>
                    <a:srgbClr val="ffffff"/>
                  </a:solidFill>
                </a:uFill>
                <a:latin typeface="Calibri Light"/>
                <a:ea typeface="Times New Roman"/>
              </a:rPr>
              <a:t>	</a:t>
            </a:r>
            <a:r>
              <a:rPr lang="fr-FR" sz="2400" spc="-1" strike="noStrike">
                <a:solidFill>
                  <a:srgbClr val="107ec6"/>
                </a:solidFill>
                <a:uFill>
                  <a:solidFill>
                    <a:srgbClr val="ffffff"/>
                  </a:solidFill>
                </a:uFill>
                <a:latin typeface="Calibri Light"/>
                <a:ea typeface="Times New Roman"/>
              </a:rPr>
              <a:t>Construction de parcours types</a:t>
            </a: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7000"/>
              </a:lnSpc>
            </a:pPr>
            <a:r>
              <a:rPr lang="fr-FR" sz="2400" spc="-1" strike="noStrike">
                <a:solidFill>
                  <a:srgbClr val="107ec6"/>
                </a:solidFill>
                <a:uFill>
                  <a:solidFill>
                    <a:srgbClr val="ffffff"/>
                  </a:solidFill>
                </a:uFill>
                <a:latin typeface="Calibri Light"/>
                <a:ea typeface="Times New Roman"/>
              </a:rPr>
              <a:t>2.</a:t>
            </a:r>
            <a:r>
              <a:rPr lang="fr-FR" sz="2400" spc="-1" strike="noStrike">
                <a:solidFill>
                  <a:srgbClr val="107ec6"/>
                </a:solidFill>
                <a:uFill>
                  <a:solidFill>
                    <a:srgbClr val="ffffff"/>
                  </a:solidFill>
                </a:uFill>
                <a:latin typeface="Calibri Light"/>
                <a:ea typeface="Times New Roman"/>
              </a:rPr>
              <a:t>	</a:t>
            </a:r>
            <a:r>
              <a:rPr lang="fr-FR" sz="2400" spc="-1" strike="noStrike">
                <a:solidFill>
                  <a:srgbClr val="107ec6"/>
                </a:solidFill>
                <a:uFill>
                  <a:solidFill>
                    <a:srgbClr val="ffffff"/>
                  </a:solidFill>
                </a:uFill>
                <a:latin typeface="Calibri Light"/>
                <a:ea typeface="Times New Roman"/>
              </a:rPr>
              <a:t>Recensement exhaustifs de différents dispositifs de solvabilisation</a:t>
            </a: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7000"/>
              </a:lnSpc>
            </a:pPr>
            <a:r>
              <a:rPr lang="fr-FR" sz="2400" spc="-1" strike="noStrike">
                <a:solidFill>
                  <a:srgbClr val="107ec6"/>
                </a:solidFill>
                <a:uFill>
                  <a:solidFill>
                    <a:srgbClr val="ffffff"/>
                  </a:solidFill>
                </a:uFill>
                <a:latin typeface="Calibri Light"/>
                <a:ea typeface="Times New Roman"/>
              </a:rPr>
              <a:t>3.</a:t>
            </a:r>
            <a:r>
              <a:rPr lang="fr-FR" sz="2400" spc="-1" strike="noStrike">
                <a:solidFill>
                  <a:srgbClr val="107ec6"/>
                </a:solidFill>
                <a:uFill>
                  <a:solidFill>
                    <a:srgbClr val="ffffff"/>
                  </a:solidFill>
                </a:uFill>
                <a:latin typeface="Calibri Light"/>
                <a:ea typeface="Times New Roman"/>
              </a:rPr>
              <a:t>	</a:t>
            </a:r>
            <a:r>
              <a:rPr lang="fr-FR" sz="2400" spc="-1" strike="noStrike">
                <a:solidFill>
                  <a:srgbClr val="107ec6"/>
                </a:solidFill>
                <a:uFill>
                  <a:solidFill>
                    <a:srgbClr val="ffffff"/>
                  </a:solidFill>
                </a:uFill>
                <a:latin typeface="Calibri Light"/>
                <a:ea typeface="Times New Roman"/>
              </a:rPr>
              <a:t>Objectivation de prérequis pour l’accès au logement</a:t>
            </a: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3" dur="indefinite" restart="never" nodeType="tmRoot">
          <p:childTnLst>
            <p:seq>
              <p:cTn id="1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Shape 1"/>
          <p:cNvSpPr txBox="1"/>
          <p:nvPr/>
        </p:nvSpPr>
        <p:spPr>
          <a:xfrm>
            <a:off x="8539920" y="174240"/>
            <a:ext cx="3517200" cy="952200"/>
          </a:xfrm>
          <a:prstGeom prst="rect">
            <a:avLst/>
          </a:prstGeom>
          <a:noFill/>
          <a:ln>
            <a:noFill/>
          </a:ln>
        </p:spPr>
        <p:txBody>
          <a:bodyPr anchor="b"/>
          <a:p>
            <a:pPr algn="ctr">
              <a:lnSpc>
                <a:spcPct val="100000"/>
              </a:lnSpc>
            </a:pPr>
            <a:r>
              <a:rPr lang="en-US" sz="2000" spc="-1" strike="noStrike" cap="all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w Cen MT"/>
              </a:rPr>
              <a:t>Séminaire Fluidité DRHIL 75</a:t>
            </a:r>
            <a:r>
              <a:rPr lang="en-US" sz="2000" spc="-1" strike="noStrike" cap="all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w Cen MT"/>
              </a:rPr>
              <a:t>
</a:t>
            </a:r>
            <a:endParaRPr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w Cen MT"/>
            </a:endParaRPr>
          </a:p>
        </p:txBody>
      </p:sp>
      <p:sp>
        <p:nvSpPr>
          <p:cNvPr id="73" name="TextShape 2"/>
          <p:cNvSpPr txBox="1"/>
          <p:nvPr/>
        </p:nvSpPr>
        <p:spPr>
          <a:xfrm>
            <a:off x="526320" y="5812920"/>
            <a:ext cx="8689680" cy="79956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>
              <a:lnSpc>
                <a:spcPct val="107000"/>
              </a:lnSpc>
            </a:pPr>
            <a:r>
              <a:rPr lang="fr-FR" sz="2000" spc="-1" strike="noStrike" cap="all">
                <a:solidFill>
                  <a:srgbClr val="2e74b5"/>
                </a:solidFill>
                <a:uFill>
                  <a:solidFill>
                    <a:srgbClr val="ffffff"/>
                  </a:solidFill>
                </a:uFill>
                <a:latin typeface="Calibri Light"/>
                <a:ea typeface="Times New Roman"/>
              </a:rPr>
              <a:t>SYNTHESE TRAVAUX GT 4 : Comment mieux évaluer les situations et orienter les jeunes en situations</a:t>
            </a:r>
            <a:r>
              <a:rPr lang="fr-FR" sz="1200" spc="-1" strike="noStrike" cap="all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 </a:t>
            </a:r>
            <a:r>
              <a:rPr lang="fr-FR" sz="2000" spc="-1" strike="noStrike" cap="all">
                <a:solidFill>
                  <a:srgbClr val="2e74b5"/>
                </a:solidFill>
                <a:uFill>
                  <a:solidFill>
                    <a:srgbClr val="ffffff"/>
                  </a:solidFill>
                </a:uFill>
                <a:latin typeface="Calibri Light"/>
                <a:ea typeface="Times New Roman"/>
              </a:rPr>
              <a:t>précaires ?</a:t>
            </a:r>
            <a:endParaRPr lang="fr-FR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fr-FR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4" name="CustomShape 3"/>
          <p:cNvSpPr/>
          <p:nvPr/>
        </p:nvSpPr>
        <p:spPr>
          <a:xfrm>
            <a:off x="1665360" y="1611720"/>
            <a:ext cx="4114440" cy="94284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fr-FR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w Cen MT"/>
              </a:rPr>
              <a:t>OUTILS A CRÉER (SUITE)</a:t>
            </a: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5" name="CustomShape 4"/>
          <p:cNvSpPr/>
          <p:nvPr/>
        </p:nvSpPr>
        <p:spPr>
          <a:xfrm>
            <a:off x="1665360" y="2468520"/>
            <a:ext cx="8800920" cy="2082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7000"/>
              </a:lnSpc>
            </a:pPr>
            <a:r>
              <a:rPr lang="fr-FR" sz="2400" spc="-1" strike="noStrike">
                <a:solidFill>
                  <a:srgbClr val="107ec6"/>
                </a:solidFill>
                <a:uFill>
                  <a:solidFill>
                    <a:srgbClr val="ffffff"/>
                  </a:solidFill>
                </a:uFill>
                <a:latin typeface="Calibri Light"/>
                <a:ea typeface="Times New Roman"/>
              </a:rPr>
              <a:t>4.</a:t>
            </a:r>
            <a:r>
              <a:rPr lang="fr-FR" sz="2400" spc="-1" strike="noStrike">
                <a:solidFill>
                  <a:srgbClr val="107ec6"/>
                </a:solidFill>
                <a:uFill>
                  <a:solidFill>
                    <a:srgbClr val="ffffff"/>
                  </a:solidFill>
                </a:uFill>
                <a:latin typeface="Calibri Light"/>
                <a:ea typeface="Times New Roman"/>
              </a:rPr>
              <a:t>	</a:t>
            </a:r>
            <a:r>
              <a:rPr lang="fr-FR" sz="2400" spc="-1" strike="noStrike">
                <a:solidFill>
                  <a:srgbClr val="107ec6"/>
                </a:solidFill>
                <a:uFill>
                  <a:solidFill>
                    <a:srgbClr val="ffffff"/>
                  </a:solidFill>
                </a:uFill>
                <a:latin typeface="Calibri Light"/>
                <a:ea typeface="Times New Roman"/>
              </a:rPr>
              <a:t>Identifier les différentes modalités d’accompagnement et les acteurs compétents</a:t>
            </a: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7000"/>
              </a:lnSpc>
            </a:pPr>
            <a:r>
              <a:rPr lang="fr-FR" sz="2400" spc="-1" strike="noStrike">
                <a:solidFill>
                  <a:srgbClr val="107ec6"/>
                </a:solidFill>
                <a:uFill>
                  <a:solidFill>
                    <a:srgbClr val="ffffff"/>
                  </a:solidFill>
                </a:uFill>
                <a:latin typeface="Calibri Light"/>
                <a:ea typeface="Times New Roman"/>
              </a:rPr>
              <a:t>5.</a:t>
            </a:r>
            <a:r>
              <a:rPr lang="fr-FR" sz="2400" spc="-1" strike="noStrike">
                <a:solidFill>
                  <a:srgbClr val="107ec6"/>
                </a:solidFill>
                <a:uFill>
                  <a:solidFill>
                    <a:srgbClr val="ffffff"/>
                  </a:solidFill>
                </a:uFill>
                <a:latin typeface="Calibri Light"/>
                <a:ea typeface="Times New Roman"/>
              </a:rPr>
              <a:t>	</a:t>
            </a:r>
            <a:r>
              <a:rPr lang="fr-FR" sz="2400" spc="-1" strike="noStrike">
                <a:solidFill>
                  <a:srgbClr val="107ec6"/>
                </a:solidFill>
                <a:uFill>
                  <a:solidFill>
                    <a:srgbClr val="ffffff"/>
                  </a:solidFill>
                </a:uFill>
                <a:latin typeface="Calibri Light"/>
                <a:ea typeface="Times New Roman"/>
              </a:rPr>
              <a:t>Engager un travail spécifique avec la préfecture de police sur les situations administratives</a:t>
            </a: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5" dur="indefinite" restart="never" nodeType="tmRoot">
          <p:childTnLst>
            <p:seq>
              <p:cTn id="1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Ronds dans l’eau</Template>
  <TotalTime>31</TotalTime>
  <Application>LibreOffice/5.0.6.3.0$Windows_x86 LibreOffice_project/fe46e5b82646505d0acf84e14cef05527e401d3b</Application>
  <Paragraphs>52</Paragraphs>
  <Company>Microsoft</Company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2018-01-10T16:55:16Z</dcterms:created>
  <dc:creator>Jérôme Cacciaguerra</dc:creator>
  <dc:language>fr-FR</dc:language>
  <cp:lastPrinted>2018-01-19T16:38:26Z</cp:lastPrinted>
  <dcterms:modified xsi:type="dcterms:W3CDTF">2018-01-24T10:22:46Z</dcterms:modified>
  <cp:revision>6</cp:revision>
  <dc:title>Séminaire Fluidité DRHIL 75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Company">
    <vt:lpwstr>Microsoft</vt:lpwstr>
  </property>
  <property fmtid="{D5CDD505-2E9C-101B-9397-08002B2CF9AE}" pid="4" name="HiddenSlides">
    <vt:i4>0</vt:i4>
  </property>
  <property fmtid="{D5CDD505-2E9C-101B-9397-08002B2CF9AE}" pid="5" name="HyperlinksChanged">
    <vt:bool>0</vt:bool>
  </property>
  <property fmtid="{D5CDD505-2E9C-101B-9397-08002B2CF9AE}" pid="6" name="LinksUpToDate">
    <vt:bool>0</vt:bool>
  </property>
  <property fmtid="{D5CDD505-2E9C-101B-9397-08002B2CF9AE}" pid="7" name="MMClips">
    <vt:i4>0</vt:i4>
  </property>
  <property fmtid="{D5CDD505-2E9C-101B-9397-08002B2CF9AE}" pid="8" name="Notes">
    <vt:i4>8</vt:i4>
  </property>
  <property fmtid="{D5CDD505-2E9C-101B-9397-08002B2CF9AE}" pid="9" name="PresentationFormat">
    <vt:lpwstr>Grand écran</vt:lpwstr>
  </property>
  <property fmtid="{D5CDD505-2E9C-101B-9397-08002B2CF9AE}" pid="10" name="ScaleCrop">
    <vt:bool>0</vt:bool>
  </property>
  <property fmtid="{D5CDD505-2E9C-101B-9397-08002B2CF9AE}" pid="11" name="ShareDoc">
    <vt:bool>0</vt:bool>
  </property>
  <property fmtid="{D5CDD505-2E9C-101B-9397-08002B2CF9AE}" pid="12" name="Slides">
    <vt:i4>8</vt:i4>
  </property>
</Properties>
</file>