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2" r:id="rId6"/>
    <p:sldId id="267" r:id="rId7"/>
    <p:sldId id="261" r:id="rId8"/>
    <p:sldId id="263" r:id="rId9"/>
    <p:sldId id="264" r:id="rId10"/>
    <p:sldId id="265" r:id="rId11"/>
    <p:sldId id="266" r:id="rId12"/>
    <p:sldId id="268" r:id="rId13"/>
    <p:sldId id="269" r:id="rId14"/>
    <p:sldId id="272" r:id="rId15"/>
    <p:sldId id="270" r:id="rId16"/>
    <p:sldId id="273" r:id="rId17"/>
    <p:sldId id="271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>
        <p:scale>
          <a:sx n="118" d="100"/>
          <a:sy n="118" d="100"/>
        </p:scale>
        <p:origin x="-143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F2F03099-F2E2-48DF-A7B1-07F126CE66CB}" type="datetimeFigureOut">
              <a:rPr lang="fr-FR" smtClean="0"/>
              <a:t>15/01/2018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894D70F4-D034-4CD3-B081-0D7C949865C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3099-F2E2-48DF-A7B1-07F126CE66CB}" type="datetimeFigureOut">
              <a:rPr lang="fr-FR" smtClean="0"/>
              <a:t>15/01/2018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D70F4-D034-4CD3-B081-0D7C949865C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3099-F2E2-48DF-A7B1-07F126CE66CB}" type="datetimeFigureOut">
              <a:rPr lang="fr-FR" smtClean="0"/>
              <a:t>15/01/2018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D70F4-D034-4CD3-B081-0D7C949865C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3099-F2E2-48DF-A7B1-07F126CE66CB}" type="datetimeFigureOut">
              <a:rPr lang="fr-FR" smtClean="0"/>
              <a:t>15/01/2018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D70F4-D034-4CD3-B081-0D7C949865C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3099-F2E2-48DF-A7B1-07F126CE66CB}" type="datetimeFigureOut">
              <a:rPr lang="fr-FR" smtClean="0"/>
              <a:t>15/01/2018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D70F4-D034-4CD3-B081-0D7C949865C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3099-F2E2-48DF-A7B1-07F126CE66CB}" type="datetimeFigureOut">
              <a:rPr lang="fr-FR" smtClean="0"/>
              <a:t>15/01/2018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D70F4-D034-4CD3-B081-0D7C949865C4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3099-F2E2-48DF-A7B1-07F126CE66CB}" type="datetimeFigureOut">
              <a:rPr lang="fr-FR" smtClean="0"/>
              <a:t>15/01/2018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D70F4-D034-4CD3-B081-0D7C949865C4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3099-F2E2-48DF-A7B1-07F126CE66CB}" type="datetimeFigureOut">
              <a:rPr lang="fr-FR" smtClean="0"/>
              <a:t>15/01/2018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D70F4-D034-4CD3-B081-0D7C949865C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3099-F2E2-48DF-A7B1-07F126CE66CB}" type="datetimeFigureOut">
              <a:rPr lang="fr-FR" smtClean="0"/>
              <a:t>15/01/2018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D70F4-D034-4CD3-B081-0D7C949865C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2F03099-F2E2-48DF-A7B1-07F126CE66CB}" type="datetimeFigureOut">
              <a:rPr lang="fr-FR" smtClean="0"/>
              <a:t>15/01/2018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894D70F4-D034-4CD3-B081-0D7C949865C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F2F03099-F2E2-48DF-A7B1-07F126CE66CB}" type="datetimeFigureOut">
              <a:rPr lang="fr-FR" smtClean="0"/>
              <a:t>15/01/2018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894D70F4-D034-4CD3-B081-0D7C949865C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2F03099-F2E2-48DF-A7B1-07F126CE66CB}" type="datetimeFigureOut">
              <a:rPr lang="fr-FR" smtClean="0"/>
              <a:t>15/01/2018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94D70F4-D034-4CD3-B081-0D7C949865C4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ederationsolidarite.org/" TargetMode="External"/><Relationship Id="rId2" Type="http://schemas.openxmlformats.org/officeDocument/2006/relationships/hyperlink" Target="http://www.aorif.org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siao75.fr/" TargetMode="External"/><Relationship Id="rId4" Type="http://schemas.openxmlformats.org/officeDocument/2006/relationships/hyperlink" Target="http://www.affil.fr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63688" y="2132856"/>
            <a:ext cx="5723468" cy="1224136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Séminaire </a:t>
            </a:r>
            <a:r>
              <a:rPr lang="fr-FR" dirty="0"/>
              <a:t>fluidité</a:t>
            </a:r>
            <a:br>
              <a:rPr lang="fr-FR" dirty="0"/>
            </a:br>
            <a:r>
              <a:rPr lang="fr-FR" dirty="0"/>
              <a:t>23 janvier </a:t>
            </a:r>
            <a:r>
              <a:rPr lang="fr-FR" dirty="0" smtClean="0"/>
              <a:t>2018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000" dirty="0" smtClean="0"/>
              <a:t>Groupe </a:t>
            </a:r>
            <a:r>
              <a:rPr lang="fr-FR" sz="4000" dirty="0"/>
              <a:t>Logement</a:t>
            </a:r>
          </a:p>
        </p:txBody>
      </p:sp>
    </p:spTree>
    <p:extLst>
      <p:ext uri="{BB962C8B-B14F-4D97-AF65-F5344CB8AC3E}">
        <p14:creationId xmlns:p14="http://schemas.microsoft.com/office/powerpoint/2010/main" val="5180542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2800" b="1" dirty="0"/>
              <a:t>Ajuster les dispositifs d’hébergement et de logement temporaire et expérimenter des solutions nouvelles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31640" y="2119257"/>
            <a:ext cx="6327805" cy="3603812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fr-FR" sz="2200" b="1" dirty="0" smtClean="0"/>
              <a:t>Assouplir </a:t>
            </a:r>
            <a:r>
              <a:rPr lang="fr-FR" sz="2200" b="1" dirty="0"/>
              <a:t>les critères d’accès</a:t>
            </a:r>
            <a:r>
              <a:rPr lang="fr-FR" sz="2200" dirty="0"/>
              <a:t> et de maintien en résidence sociale </a:t>
            </a:r>
            <a:endParaRPr lang="fr-FR" sz="2200" dirty="0" smtClean="0"/>
          </a:p>
          <a:p>
            <a:pPr>
              <a:buFont typeface="Wingdings" panose="05000000000000000000" pitchFamily="2" charset="2"/>
              <a:buChar char="q"/>
            </a:pPr>
            <a:endParaRPr lang="fr-FR" sz="22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fr-FR" sz="2200" b="1" dirty="0"/>
              <a:t>Assouplir les critères d’accès</a:t>
            </a:r>
            <a:r>
              <a:rPr lang="fr-FR" sz="2200" dirty="0"/>
              <a:t> à Solibail et à Louez Solidaire </a:t>
            </a:r>
            <a:endParaRPr lang="fr-FR" sz="2200" dirty="0" smtClean="0"/>
          </a:p>
          <a:p>
            <a:pPr>
              <a:buFont typeface="Wingdings" panose="05000000000000000000" pitchFamily="2" charset="2"/>
              <a:buChar char="q"/>
            </a:pPr>
            <a:endParaRPr lang="fr-FR" sz="22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fr-FR" sz="2200" b="1" dirty="0"/>
              <a:t>Soutenir les formes d’habitat </a:t>
            </a:r>
            <a:r>
              <a:rPr lang="fr-FR" sz="2200" dirty="0"/>
              <a:t>en colocation </a:t>
            </a:r>
            <a:endParaRPr lang="fr-FR" sz="2200" dirty="0" smtClean="0"/>
          </a:p>
          <a:p>
            <a:pPr>
              <a:buFont typeface="Wingdings" panose="05000000000000000000" pitchFamily="2" charset="2"/>
              <a:buChar char="q"/>
            </a:pPr>
            <a:endParaRPr lang="fr-FR" sz="22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fr-FR" sz="2200" b="1" dirty="0"/>
              <a:t>R</a:t>
            </a:r>
            <a:r>
              <a:rPr lang="fr-FR" sz="2200" b="1" dirty="0" smtClean="0"/>
              <a:t>éévaluer </a:t>
            </a:r>
            <a:r>
              <a:rPr lang="fr-FR" sz="2200" b="1" dirty="0"/>
              <a:t>le financement </a:t>
            </a:r>
            <a:r>
              <a:rPr lang="fr-FR" sz="2200" dirty="0"/>
              <a:t>de fonctionnement des pensions de famille </a:t>
            </a:r>
          </a:p>
        </p:txBody>
      </p:sp>
    </p:spTree>
    <p:extLst>
      <p:ext uri="{BB962C8B-B14F-4D97-AF65-F5344CB8AC3E}">
        <p14:creationId xmlns:p14="http://schemas.microsoft.com/office/powerpoint/2010/main" val="1482680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Améliorer le Pilotage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63040" y="2119257"/>
            <a:ext cx="6421328" cy="360381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fr-FR" sz="2200" b="1" dirty="0" smtClean="0"/>
              <a:t>Améliorer </a:t>
            </a:r>
            <a:r>
              <a:rPr lang="fr-FR" sz="2200" b="1" dirty="0"/>
              <a:t>les outils d’observation </a:t>
            </a:r>
            <a:r>
              <a:rPr lang="fr-FR" sz="2200" dirty="0"/>
              <a:t>et la qualité des données quantitatives</a:t>
            </a:r>
            <a:r>
              <a:rPr lang="fr-FR" sz="2200" dirty="0" smtClean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endParaRPr lang="fr-FR" sz="22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fr-FR" sz="2200" b="1" dirty="0"/>
              <a:t>Travailler sur la doctrine </a:t>
            </a:r>
            <a:r>
              <a:rPr lang="fr-FR" sz="2200" dirty="0"/>
              <a:t>de la commission DALO sur les sorties d’hébergement et de logement adapté (travail à dimension régionale</a:t>
            </a:r>
            <a:r>
              <a:rPr lang="fr-FR" sz="2200" dirty="0" smtClean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endParaRPr lang="fr-FR" sz="22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fr-FR" sz="2200" b="1" dirty="0"/>
              <a:t>Simplifier et fluidifier </a:t>
            </a:r>
            <a:r>
              <a:rPr lang="fr-FR" sz="2200" dirty="0"/>
              <a:t>l’ensemble des </a:t>
            </a:r>
            <a:r>
              <a:rPr lang="fr-FR" sz="2200" dirty="0" smtClean="0"/>
              <a:t>dispositifs</a:t>
            </a: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34020412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3608" y="620689"/>
            <a:ext cx="6965245" cy="1080120"/>
          </a:xfrm>
        </p:spPr>
        <p:txBody>
          <a:bodyPr>
            <a:normAutofit/>
          </a:bodyPr>
          <a:lstStyle/>
          <a:p>
            <a:r>
              <a:rPr lang="fr-FR" dirty="0" smtClean="0"/>
              <a:t>Des actions à entreprendre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0" y="1484784"/>
            <a:ext cx="7272808" cy="46413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fr-FR" sz="2200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sz="2200" b="1" dirty="0" smtClean="0"/>
              <a:t>Amplifier </a:t>
            </a:r>
            <a:r>
              <a:rPr lang="fr-FR" sz="2200" b="1" dirty="0"/>
              <a:t>à l’échelle métropolitaine</a:t>
            </a:r>
            <a:r>
              <a:rPr lang="fr-FR" sz="2200" dirty="0"/>
              <a:t>, notamment dans le cadre de l’élaboration du PMHH, et régionale le nombre de logements PLUS et PLAI financés.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200" b="1" dirty="0" smtClean="0"/>
              <a:t>Etudier </a:t>
            </a:r>
            <a:r>
              <a:rPr lang="fr-FR" sz="2200" b="1" dirty="0"/>
              <a:t>une évolution des règlements </a:t>
            </a:r>
            <a:r>
              <a:rPr lang="fr-FR" sz="2200" dirty="0"/>
              <a:t>d’urbanisme pour flécher en amont la production de PLAI.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200" b="1" dirty="0" smtClean="0"/>
              <a:t>Etudier </a:t>
            </a:r>
            <a:r>
              <a:rPr lang="fr-FR" sz="2200" b="1" dirty="0"/>
              <a:t>la faisabilité et le coût du </a:t>
            </a:r>
            <a:r>
              <a:rPr lang="fr-FR" sz="2200" b="1" dirty="0" err="1"/>
              <a:t>re</a:t>
            </a:r>
            <a:r>
              <a:rPr lang="fr-FR" sz="2200" b="1" dirty="0"/>
              <a:t>-conventionnement </a:t>
            </a:r>
            <a:r>
              <a:rPr lang="fr-FR" sz="2200" dirty="0"/>
              <a:t>des logements PLS et PLUS en PLAI.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200" b="1" dirty="0" smtClean="0"/>
              <a:t>Etudier</a:t>
            </a:r>
            <a:r>
              <a:rPr lang="fr-FR" sz="2200" b="1" dirty="0"/>
              <a:t>, au niveau régional</a:t>
            </a:r>
            <a:r>
              <a:rPr lang="fr-FR" sz="2200" dirty="0"/>
              <a:t>, toutes formes de </a:t>
            </a:r>
            <a:r>
              <a:rPr lang="fr-FR" sz="2200" dirty="0" smtClean="0"/>
              <a:t>construction, de rénovation et </a:t>
            </a:r>
            <a:r>
              <a:rPr lang="fr-FR" sz="2200" dirty="0"/>
              <a:t>d’habitat modulaire de qualité permettant des délais de réalisation raccourcis, ce qui ouvre la question plus large des modalités de construction</a:t>
            </a:r>
            <a:r>
              <a:rPr lang="fr-FR" sz="2200" dirty="0" smtClean="0"/>
              <a:t>.</a:t>
            </a:r>
          </a:p>
          <a:p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9902508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1027242"/>
          </a:xfrm>
        </p:spPr>
        <p:txBody>
          <a:bodyPr/>
          <a:lstStyle/>
          <a:p>
            <a:r>
              <a:rPr lang="fr-FR" dirty="0"/>
              <a:t>Des actions à entreprendre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9632" y="1772816"/>
            <a:ext cx="6399813" cy="3950253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fr-FR" sz="2200" b="1" dirty="0" smtClean="0"/>
              <a:t>Etudier l’impact d’une ouverture de l’accès aux Accords Collectifs </a:t>
            </a:r>
            <a:r>
              <a:rPr lang="fr-FR" sz="2200" dirty="0" smtClean="0"/>
              <a:t>pour les nombre de bénéficiaires du RSA (ou travaillant et gagnant moins qu’un demi SMIC).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fr-FR" sz="2200" b="1" dirty="0" smtClean="0"/>
              <a:t>Identifier </a:t>
            </a:r>
            <a:r>
              <a:rPr lang="fr-FR" sz="2200" b="1" dirty="0"/>
              <a:t>les bailleurs </a:t>
            </a:r>
            <a:r>
              <a:rPr lang="fr-FR" sz="2200" dirty="0"/>
              <a:t>qui disposent des critères les plus et les moins restrictifs en termes de taux d’effort et reste à vivre, pour échanger sur ces pratiques et leurs justifications.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fr-FR" sz="2200" b="1" dirty="0" smtClean="0"/>
              <a:t>Poursuivre </a:t>
            </a:r>
            <a:r>
              <a:rPr lang="fr-FR" sz="2200" b="1" dirty="0"/>
              <a:t>la réflexion </a:t>
            </a:r>
            <a:r>
              <a:rPr lang="fr-FR" sz="2200" dirty="0"/>
              <a:t>sur l’opportunité de fixer des seuils (notamment taux d’effort maximum et reste à vivre </a:t>
            </a:r>
            <a:r>
              <a:rPr lang="fr-FR" sz="2200" dirty="0" smtClean="0"/>
              <a:t>minimum) et </a:t>
            </a:r>
            <a:r>
              <a:rPr lang="fr-FR" sz="2200" dirty="0"/>
              <a:t>rechercher une doctrine commune. </a:t>
            </a:r>
          </a:p>
        </p:txBody>
      </p:sp>
    </p:spTree>
    <p:extLst>
      <p:ext uri="{BB962C8B-B14F-4D97-AF65-F5344CB8AC3E}">
        <p14:creationId xmlns:p14="http://schemas.microsoft.com/office/powerpoint/2010/main" val="17261076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Des actions à entreprendre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1916832"/>
            <a:ext cx="6624736" cy="380623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fr-FR" sz="2200" b="1" dirty="0"/>
              <a:t>Promouvoir la participation </a:t>
            </a:r>
            <a:r>
              <a:rPr lang="fr-FR" sz="2200" dirty="0"/>
              <a:t>d’un représentant des organismes bénéficiant de l’agrément relatif à l’ingénierie sociale dans les commissions d’attributions de </a:t>
            </a:r>
            <a:r>
              <a:rPr lang="fr-FR" sz="2200" dirty="0" smtClean="0"/>
              <a:t>logements.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fr-FR" sz="2200" dirty="0" smtClean="0"/>
          </a:p>
          <a:p>
            <a:pPr algn="just">
              <a:buFont typeface="Wingdings" panose="05000000000000000000" pitchFamily="2" charset="2"/>
              <a:buChar char="ü"/>
            </a:pPr>
            <a:r>
              <a:rPr lang="fr-FR" sz="2200" b="1" dirty="0" smtClean="0"/>
              <a:t>Engager </a:t>
            </a:r>
            <a:r>
              <a:rPr lang="fr-FR" sz="2200" b="1" dirty="0"/>
              <a:t>une réflexion collective</a:t>
            </a:r>
            <a:r>
              <a:rPr lang="fr-FR" sz="2200" dirty="0"/>
              <a:t> sur les situations familiales les plus complexes à reloger </a:t>
            </a:r>
            <a:endParaRPr lang="fr-FR" sz="2200" dirty="0" smtClean="0"/>
          </a:p>
          <a:p>
            <a:pPr algn="just">
              <a:buFont typeface="Wingdings" panose="05000000000000000000" pitchFamily="2" charset="2"/>
              <a:buChar char="ü"/>
            </a:pPr>
            <a:endParaRPr lang="fr-FR" sz="2200" b="1" dirty="0"/>
          </a:p>
          <a:p>
            <a:pPr algn="just">
              <a:buFont typeface="Wingdings" panose="05000000000000000000" pitchFamily="2" charset="2"/>
              <a:buChar char="ü"/>
            </a:pPr>
            <a:r>
              <a:rPr lang="fr-FR" sz="2200" b="1" dirty="0" smtClean="0"/>
              <a:t>Analyser </a:t>
            </a:r>
            <a:r>
              <a:rPr lang="fr-FR" sz="2200" b="1" dirty="0"/>
              <a:t>plus en détails les refus et les critères</a:t>
            </a:r>
            <a:r>
              <a:rPr lang="fr-FR" sz="2200" dirty="0"/>
              <a:t> d’appréciation des CAL, étudier leur explicitation</a:t>
            </a:r>
          </a:p>
          <a:p>
            <a:endParaRPr lang="fr-FR" sz="2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09015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55233"/>
          </a:xfrm>
        </p:spPr>
        <p:txBody>
          <a:bodyPr/>
          <a:lstStyle/>
          <a:p>
            <a:r>
              <a:rPr lang="fr-FR" dirty="0"/>
              <a:t>Des actions à entreprendre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608" y="1628800"/>
            <a:ext cx="7056784" cy="4094269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fr-FR" sz="2200" b="1" dirty="0" smtClean="0"/>
              <a:t>Inciter les bailleurs sociaux à l’usage de SYPLO</a:t>
            </a:r>
            <a:r>
              <a:rPr lang="fr-FR" sz="2200" dirty="0" smtClean="0"/>
              <a:t>, et étudier une ouverture plus large de SYPLO pour l’ensemble des publics prioritaires.</a:t>
            </a:r>
          </a:p>
          <a:p>
            <a:pPr marL="0" indent="0" algn="just">
              <a:buNone/>
            </a:pPr>
            <a:endParaRPr lang="fr-FR" sz="1800" dirty="0" smtClean="0"/>
          </a:p>
          <a:p>
            <a:pPr algn="just">
              <a:buFont typeface="Wingdings" panose="05000000000000000000" pitchFamily="2" charset="2"/>
              <a:buChar char="ü"/>
            </a:pPr>
            <a:r>
              <a:rPr lang="fr-FR" sz="2200" b="1" dirty="0" smtClean="0"/>
              <a:t>Réfléchir </a:t>
            </a:r>
            <a:r>
              <a:rPr lang="fr-FR" sz="2200" b="1" dirty="0"/>
              <a:t>à la modularité, </a:t>
            </a:r>
            <a:r>
              <a:rPr lang="fr-FR" sz="2200" b="1" dirty="0" smtClean="0"/>
              <a:t>et complémentarité</a:t>
            </a:r>
            <a:r>
              <a:rPr lang="fr-FR" sz="2200" dirty="0" smtClean="0"/>
              <a:t> </a:t>
            </a:r>
            <a:r>
              <a:rPr lang="fr-FR" sz="2200" dirty="0"/>
              <a:t>des dispositifs d’accompagnement, dans le logement pérenne (tels qu’AVDL et ASLL</a:t>
            </a:r>
            <a:r>
              <a:rPr lang="fr-FR" sz="2200" dirty="0" smtClean="0"/>
              <a:t>),</a:t>
            </a:r>
          </a:p>
          <a:p>
            <a:pPr marL="0" indent="0" algn="just">
              <a:buNone/>
            </a:pPr>
            <a:endParaRPr lang="fr-FR" sz="1800" dirty="0" smtClean="0"/>
          </a:p>
          <a:p>
            <a:pPr algn="just">
              <a:buFont typeface="Wingdings" panose="05000000000000000000" pitchFamily="2" charset="2"/>
              <a:buChar char="ü"/>
            </a:pPr>
            <a:r>
              <a:rPr lang="fr-FR" sz="2200" b="1" dirty="0" smtClean="0"/>
              <a:t>Etudier </a:t>
            </a:r>
            <a:r>
              <a:rPr lang="fr-FR" sz="2200" b="1" dirty="0"/>
              <a:t>la complémentarité </a:t>
            </a:r>
            <a:r>
              <a:rPr lang="fr-FR" sz="2200" dirty="0"/>
              <a:t>entre </a:t>
            </a:r>
            <a:r>
              <a:rPr lang="fr-FR" sz="2200" dirty="0" smtClean="0"/>
              <a:t>les </a:t>
            </a:r>
            <a:r>
              <a:rPr lang="fr-FR" sz="2200" dirty="0"/>
              <a:t>accompagnements spécialisés et globaux, en lien avec la référence de parcours et engager une réflexion sur une nouvelle forme d’accompagnement adapté qui dépasse le cadre </a:t>
            </a:r>
            <a:r>
              <a:rPr lang="fr-FR" sz="2200" dirty="0" smtClean="0"/>
              <a:t>AVDL/ASLL.</a:t>
            </a: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5916327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1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Les participants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15616" y="1556792"/>
            <a:ext cx="6984776" cy="4166277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fr-FR" dirty="0"/>
              <a:t>Matthieu </a:t>
            </a:r>
            <a:r>
              <a:rPr lang="fr-FR" b="1" dirty="0" smtClean="0"/>
              <a:t>Andueza</a:t>
            </a:r>
            <a:r>
              <a:rPr lang="fr-FR" dirty="0" smtClean="0"/>
              <a:t>–DLH, </a:t>
            </a:r>
            <a:r>
              <a:rPr lang="fr-FR" dirty="0"/>
              <a:t>Eric </a:t>
            </a:r>
            <a:r>
              <a:rPr lang="fr-FR" b="1" dirty="0" smtClean="0"/>
              <a:t>Barthelemy</a:t>
            </a:r>
            <a:r>
              <a:rPr lang="fr-FR" dirty="0" smtClean="0"/>
              <a:t>-Aurore,</a:t>
            </a:r>
            <a:r>
              <a:rPr lang="fr-FR" dirty="0"/>
              <a:t> Lisa </a:t>
            </a:r>
            <a:r>
              <a:rPr lang="fr-FR" b="1" dirty="0" err="1" smtClean="0"/>
              <a:t>Bokobza</a:t>
            </a:r>
            <a:r>
              <a:rPr lang="fr-FR" dirty="0" smtClean="0"/>
              <a:t>-DLH, </a:t>
            </a:r>
            <a:r>
              <a:rPr lang="fr-FR" dirty="0" err="1" smtClean="0"/>
              <a:t>Nadjah</a:t>
            </a:r>
            <a:r>
              <a:rPr lang="fr-FR" dirty="0" smtClean="0"/>
              <a:t> </a:t>
            </a:r>
            <a:r>
              <a:rPr lang="fr-FR" b="1" dirty="0" err="1" smtClean="0"/>
              <a:t>Boussetta</a:t>
            </a:r>
            <a:r>
              <a:rPr lang="fr-FR" dirty="0" smtClean="0"/>
              <a:t>-Paris-Habitat, Cécile </a:t>
            </a:r>
            <a:r>
              <a:rPr lang="fr-FR" b="1" dirty="0" smtClean="0"/>
              <a:t>Canpolat-</a:t>
            </a:r>
            <a:r>
              <a:rPr lang="fr-FR" dirty="0" smtClean="0"/>
              <a:t>GIP HIS, </a:t>
            </a:r>
            <a:r>
              <a:rPr lang="fr-FR" dirty="0"/>
              <a:t>Martin </a:t>
            </a:r>
            <a:r>
              <a:rPr lang="fr-FR" b="1" dirty="0" smtClean="0"/>
              <a:t>Choutet</a:t>
            </a:r>
            <a:r>
              <a:rPr lang="fr-FR" dirty="0" smtClean="0"/>
              <a:t>-SIAO75, </a:t>
            </a:r>
            <a:r>
              <a:rPr lang="fr-FR" dirty="0"/>
              <a:t>Francois </a:t>
            </a:r>
            <a:r>
              <a:rPr lang="fr-FR" b="1" dirty="0" smtClean="0"/>
              <a:t>Cochet</a:t>
            </a:r>
            <a:r>
              <a:rPr lang="fr-FR" dirty="0" smtClean="0"/>
              <a:t>-</a:t>
            </a:r>
            <a:r>
              <a:rPr lang="fr-FR" dirty="0" err="1" smtClean="0"/>
              <a:t>Batigere</a:t>
            </a:r>
            <a:r>
              <a:rPr lang="fr-FR" dirty="0" smtClean="0"/>
              <a:t>, Annie </a:t>
            </a:r>
            <a:r>
              <a:rPr lang="fr-FR" b="1" dirty="0"/>
              <a:t>de </a:t>
            </a:r>
            <a:r>
              <a:rPr lang="fr-FR" b="1" dirty="0" smtClean="0"/>
              <a:t>Robert-Mazure-</a:t>
            </a:r>
            <a:r>
              <a:rPr lang="fr-FR" dirty="0" smtClean="0"/>
              <a:t>ARFOG-Lafayette, </a:t>
            </a:r>
            <a:r>
              <a:rPr lang="fr-FR" dirty="0"/>
              <a:t>Marie </a:t>
            </a:r>
            <a:r>
              <a:rPr lang="fr-FR" b="1" dirty="0" err="1" smtClean="0"/>
              <a:t>Dessons</a:t>
            </a:r>
            <a:r>
              <a:rPr lang="fr-FR" dirty="0" smtClean="0"/>
              <a:t>-AFFIL, Agnes </a:t>
            </a:r>
            <a:r>
              <a:rPr lang="fr-FR" b="1" dirty="0"/>
              <a:t>Guerin-Battesti</a:t>
            </a:r>
            <a:r>
              <a:rPr lang="fr-FR" dirty="0"/>
              <a:t>- </a:t>
            </a:r>
            <a:r>
              <a:rPr lang="fr-FR" dirty="0" smtClean="0"/>
              <a:t>DASES, </a:t>
            </a:r>
            <a:r>
              <a:rPr lang="fr-FR" dirty="0"/>
              <a:t>Isabelle </a:t>
            </a:r>
            <a:r>
              <a:rPr lang="fr-FR" b="1" dirty="0" smtClean="0"/>
              <a:t>Hoffmann</a:t>
            </a:r>
            <a:r>
              <a:rPr lang="fr-FR" dirty="0" smtClean="0"/>
              <a:t>-FADS, Claude </a:t>
            </a:r>
            <a:r>
              <a:rPr lang="fr-FR" b="1" dirty="0" err="1" smtClean="0"/>
              <a:t>Knapik</a:t>
            </a:r>
            <a:r>
              <a:rPr lang="fr-FR" dirty="0" err="1" smtClean="0"/>
              <a:t>-Batigere</a:t>
            </a:r>
            <a:r>
              <a:rPr lang="fr-FR" dirty="0"/>
              <a:t>, Fabienne </a:t>
            </a:r>
            <a:r>
              <a:rPr lang="fr-FR" b="1" dirty="0" smtClean="0"/>
              <a:t>Lagache</a:t>
            </a:r>
            <a:r>
              <a:rPr lang="fr-FR" dirty="0" smtClean="0"/>
              <a:t>-Action Logement, </a:t>
            </a:r>
            <a:r>
              <a:rPr lang="fr-FR" dirty="0"/>
              <a:t>Marie </a:t>
            </a:r>
            <a:r>
              <a:rPr lang="fr-FR" b="1" dirty="0" err="1" smtClean="0"/>
              <a:t>Lanzaro</a:t>
            </a:r>
            <a:r>
              <a:rPr lang="fr-FR" dirty="0" smtClean="0"/>
              <a:t>-SIAO </a:t>
            </a:r>
            <a:r>
              <a:rPr lang="fr-FR" dirty="0"/>
              <a:t>75 Louis-Valère </a:t>
            </a:r>
            <a:r>
              <a:rPr lang="fr-FR" b="1" dirty="0" smtClean="0"/>
              <a:t>Marielle</a:t>
            </a:r>
            <a:r>
              <a:rPr lang="fr-FR" dirty="0" smtClean="0"/>
              <a:t>-AORIF, Samuel </a:t>
            </a:r>
            <a:r>
              <a:rPr lang="fr-FR" b="1" dirty="0" smtClean="0"/>
              <a:t>Mouchard</a:t>
            </a:r>
            <a:r>
              <a:rPr lang="fr-FR" dirty="0"/>
              <a:t>-</a:t>
            </a:r>
            <a:r>
              <a:rPr lang="fr-FR" dirty="0" smtClean="0"/>
              <a:t>FAP, </a:t>
            </a:r>
            <a:r>
              <a:rPr lang="fr-FR" dirty="0"/>
              <a:t>Odile </a:t>
            </a:r>
            <a:r>
              <a:rPr lang="fr-FR" b="1" dirty="0" smtClean="0"/>
              <a:t>Pecout-</a:t>
            </a:r>
            <a:r>
              <a:rPr lang="fr-FR" dirty="0" smtClean="0"/>
              <a:t>SNL Paris, </a:t>
            </a:r>
            <a:r>
              <a:rPr lang="fr-FR" dirty="0"/>
              <a:t>Violaine </a:t>
            </a:r>
            <a:r>
              <a:rPr lang="fr-FR" b="1" dirty="0" smtClean="0"/>
              <a:t>Pinel</a:t>
            </a:r>
            <a:r>
              <a:rPr lang="fr-FR" dirty="0" smtClean="0"/>
              <a:t>–FAS, Frédérique </a:t>
            </a:r>
            <a:r>
              <a:rPr lang="fr-FR" sz="2400" b="1" dirty="0" err="1" smtClean="0"/>
              <a:t>Rastoll</a:t>
            </a:r>
            <a:r>
              <a:rPr lang="fr-FR" sz="2400" dirty="0" smtClean="0"/>
              <a:t>-Emmaüs Solidarité, Christine </a:t>
            </a:r>
            <a:r>
              <a:rPr lang="fr-FR" sz="2400" b="1" dirty="0" smtClean="0"/>
              <a:t>Richard</a:t>
            </a:r>
            <a:r>
              <a:rPr lang="fr-FR" sz="2400" dirty="0" smtClean="0"/>
              <a:t> DRIHL 75, Béatrice </a:t>
            </a:r>
            <a:r>
              <a:rPr lang="fr-FR" sz="2400" b="1" dirty="0" err="1" smtClean="0"/>
              <a:t>Riviere</a:t>
            </a:r>
            <a:r>
              <a:rPr lang="fr-FR" sz="2400" dirty="0" smtClean="0"/>
              <a:t>-SIEMP, Patrick </a:t>
            </a:r>
            <a:r>
              <a:rPr lang="fr-FR" sz="2400" b="1" dirty="0" smtClean="0"/>
              <a:t>Rouyer</a:t>
            </a:r>
            <a:r>
              <a:rPr lang="fr-FR" sz="2400" dirty="0" smtClean="0"/>
              <a:t>-SIAO</a:t>
            </a:r>
            <a:r>
              <a:rPr lang="fr-FR" dirty="0" smtClean="0"/>
              <a:t>75, </a:t>
            </a:r>
            <a:r>
              <a:rPr lang="fr-FR" dirty="0"/>
              <a:t>Bruno </a:t>
            </a:r>
            <a:r>
              <a:rPr lang="fr-FR" b="1" dirty="0" smtClean="0"/>
              <a:t>Torregrossa</a:t>
            </a:r>
            <a:r>
              <a:rPr lang="fr-FR" dirty="0" smtClean="0"/>
              <a:t>-Aurore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707235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idx="4294967295"/>
          </p:nvPr>
        </p:nvSpPr>
        <p:spPr>
          <a:xfrm>
            <a:off x="1187624" y="980728"/>
            <a:ext cx="6624736" cy="4176464"/>
          </a:xfrm>
        </p:spPr>
        <p:txBody>
          <a:bodyPr>
            <a:normAutofit lnSpcReduction="10000"/>
          </a:bodyPr>
          <a:lstStyle/>
          <a:p>
            <a:pPr algn="just"/>
            <a:endParaRPr lang="fr-FR" sz="2800" dirty="0" smtClean="0"/>
          </a:p>
          <a:p>
            <a:pPr marL="0" indent="0" algn="ctr">
              <a:buNone/>
            </a:pPr>
            <a:r>
              <a:rPr lang="fr-FR" sz="2800" dirty="0" smtClean="0"/>
              <a:t>Retrouvez l’ensemble des 20 préconisations et des actions à entreprendre sur les sites :</a:t>
            </a:r>
          </a:p>
          <a:p>
            <a:pPr marL="0" indent="0" algn="just">
              <a:buNone/>
            </a:pPr>
            <a:endParaRPr lang="fr-FR" sz="2800" dirty="0" smtClean="0"/>
          </a:p>
          <a:p>
            <a:pPr marL="0" indent="0" algn="ctr">
              <a:buNone/>
            </a:pPr>
            <a:r>
              <a:rPr lang="fr-FR" sz="2800" dirty="0">
                <a:hlinkClick r:id="rId2"/>
              </a:rPr>
              <a:t>www.aorif.org</a:t>
            </a:r>
            <a:endParaRPr lang="fr-FR" sz="2800" dirty="0"/>
          </a:p>
          <a:p>
            <a:pPr marL="0" indent="0" algn="ctr">
              <a:buNone/>
            </a:pPr>
            <a:r>
              <a:rPr lang="fr-FR" sz="2800" dirty="0">
                <a:hlinkClick r:id="rId3"/>
              </a:rPr>
              <a:t>www.federationsolidarite.org</a:t>
            </a:r>
            <a:endParaRPr lang="fr-FR" sz="2800" dirty="0"/>
          </a:p>
          <a:p>
            <a:pPr marL="0" indent="0" algn="ctr">
              <a:buNone/>
            </a:pPr>
            <a:r>
              <a:rPr lang="fr-FR" sz="2800" dirty="0">
                <a:hlinkClick r:id="rId4"/>
              </a:rPr>
              <a:t>www.affil.fr</a:t>
            </a:r>
            <a:endParaRPr lang="fr-FR" sz="2800" dirty="0"/>
          </a:p>
          <a:p>
            <a:pPr marL="0" indent="0" algn="ctr">
              <a:buNone/>
            </a:pPr>
            <a:r>
              <a:rPr lang="fr-FR" sz="2800" dirty="0" smtClean="0">
                <a:hlinkClick r:id="rId5"/>
              </a:rPr>
              <a:t>www.siao75.fr</a:t>
            </a:r>
            <a:endParaRPr lang="fr-FR" sz="2800" dirty="0" smtClean="0"/>
          </a:p>
          <a:p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4725536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Une méthode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Un diagnostic,</a:t>
            </a:r>
          </a:p>
          <a:p>
            <a:r>
              <a:rPr lang="fr-FR" sz="3600" dirty="0" smtClean="0"/>
              <a:t>20 préconisations</a:t>
            </a:r>
          </a:p>
          <a:p>
            <a:r>
              <a:rPr lang="fr-FR" sz="3600" dirty="0" smtClean="0"/>
              <a:t>Des actions à entreprendre</a:t>
            </a:r>
          </a:p>
          <a:p>
            <a:r>
              <a:rPr lang="fr-FR" sz="3600" dirty="0" smtClean="0"/>
              <a:t>23 participants,</a:t>
            </a:r>
          </a:p>
          <a:p>
            <a:r>
              <a:rPr lang="fr-FR" sz="3600" dirty="0" smtClean="0"/>
              <a:t>3 réunions de travail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4137467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55234"/>
          </a:xfrm>
        </p:spPr>
        <p:txBody>
          <a:bodyPr/>
          <a:lstStyle/>
          <a:p>
            <a:r>
              <a:rPr lang="fr-FR" dirty="0" smtClean="0"/>
              <a:t>Un diagnostic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63040" y="1700808"/>
            <a:ext cx="6196405" cy="402226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fr-FR" b="1" dirty="0" smtClean="0"/>
              <a:t>Une saturation du dispositif </a:t>
            </a:r>
            <a:r>
              <a:rPr lang="fr-FR" sz="1600" dirty="0" smtClean="0"/>
              <a:t>:</a:t>
            </a:r>
          </a:p>
          <a:p>
            <a:pPr marL="0" indent="0">
              <a:buNone/>
            </a:pPr>
            <a:r>
              <a:rPr lang="fr-FR" sz="1600" b="1" dirty="0" smtClean="0"/>
              <a:t>-Hébergement d’urgence</a:t>
            </a:r>
          </a:p>
          <a:p>
            <a:pPr marL="0" indent="0">
              <a:buNone/>
            </a:pPr>
            <a:r>
              <a:rPr lang="fr-FR" sz="1600" dirty="0"/>
              <a:t>	</a:t>
            </a:r>
            <a:r>
              <a:rPr lang="fr-FR" sz="1600" dirty="0" smtClean="0"/>
              <a:t>21</a:t>
            </a:r>
            <a:r>
              <a:rPr lang="fr-FR" sz="1600" dirty="0" smtClean="0"/>
              <a:t>% des demandes pour les personnes isolées satisfaites</a:t>
            </a:r>
          </a:p>
          <a:p>
            <a:pPr marL="0" indent="0">
              <a:buNone/>
            </a:pPr>
            <a:r>
              <a:rPr lang="fr-FR" sz="1600" dirty="0" smtClean="0"/>
              <a:t>-</a:t>
            </a:r>
            <a:r>
              <a:rPr lang="fr-FR" sz="1600" b="1" dirty="0" smtClean="0"/>
              <a:t>Hébergement d’insertion</a:t>
            </a:r>
          </a:p>
          <a:p>
            <a:pPr marL="0" indent="0">
              <a:buNone/>
            </a:pPr>
            <a:r>
              <a:rPr lang="fr-FR" sz="1600" dirty="0" smtClean="0"/>
              <a:t>	13</a:t>
            </a:r>
            <a:r>
              <a:rPr lang="fr-FR" sz="1600" dirty="0" smtClean="0"/>
              <a:t>% des demandes satisfaites</a:t>
            </a:r>
          </a:p>
          <a:p>
            <a:pPr marL="0" indent="0">
              <a:buNone/>
            </a:pPr>
            <a:r>
              <a:rPr lang="fr-FR" sz="1600" b="1" dirty="0" smtClean="0"/>
              <a:t>-Résidence sociale</a:t>
            </a:r>
          </a:p>
          <a:p>
            <a:pPr marL="0" indent="0">
              <a:buNone/>
            </a:pPr>
            <a:r>
              <a:rPr lang="fr-FR" sz="1600" dirty="0" smtClean="0"/>
              <a:t>	15</a:t>
            </a:r>
            <a:r>
              <a:rPr lang="fr-FR" sz="1600" dirty="0" smtClean="0"/>
              <a:t>% des demandes satisfaites</a:t>
            </a:r>
          </a:p>
          <a:p>
            <a:pPr marL="0" indent="0">
              <a:buNone/>
            </a:pPr>
            <a:r>
              <a:rPr lang="fr-FR" sz="1600" b="1" dirty="0" smtClean="0"/>
              <a:t>-Pensions de famille</a:t>
            </a:r>
          </a:p>
          <a:p>
            <a:pPr marL="0" indent="0">
              <a:buNone/>
            </a:pPr>
            <a:r>
              <a:rPr lang="fr-FR" sz="1600" dirty="0" smtClean="0"/>
              <a:t>	5</a:t>
            </a:r>
            <a:r>
              <a:rPr lang="fr-FR" sz="1600" dirty="0" smtClean="0"/>
              <a:t>% des demandes satisfaites</a:t>
            </a:r>
          </a:p>
          <a:p>
            <a:pPr marL="0" indent="0">
              <a:buNone/>
            </a:pPr>
            <a:r>
              <a:rPr lang="fr-FR" sz="1600" dirty="0" smtClean="0"/>
              <a:t>-</a:t>
            </a:r>
            <a:r>
              <a:rPr lang="fr-FR" sz="1600" b="1" dirty="0" smtClean="0"/>
              <a:t>SOLIBAIL</a:t>
            </a:r>
          </a:p>
          <a:p>
            <a:pPr marL="0" indent="0">
              <a:buNone/>
            </a:pPr>
            <a:r>
              <a:rPr lang="fr-FR" sz="1600" dirty="0" smtClean="0"/>
              <a:t>	25</a:t>
            </a:r>
            <a:r>
              <a:rPr lang="fr-FR" sz="1600" dirty="0" smtClean="0"/>
              <a:t>% de taux de rotation</a:t>
            </a:r>
          </a:p>
          <a:p>
            <a:pPr marL="0" indent="0">
              <a:buNone/>
            </a:pPr>
            <a:r>
              <a:rPr lang="fr-FR" sz="1600" b="1" dirty="0" smtClean="0"/>
              <a:t>-Logement social</a:t>
            </a:r>
          </a:p>
          <a:p>
            <a:pPr marL="0" indent="0">
              <a:buNone/>
            </a:pPr>
            <a:r>
              <a:rPr lang="fr-FR" sz="1600" dirty="0" smtClean="0"/>
              <a:t>	7,6</a:t>
            </a:r>
            <a:r>
              <a:rPr lang="fr-FR" sz="1600" dirty="0" smtClean="0"/>
              <a:t>% des demandes satisfaites (1 pour 13…)</a:t>
            </a:r>
          </a:p>
          <a:p>
            <a:pPr marL="0" indent="0">
              <a:buNone/>
            </a:pP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283381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1027242"/>
          </a:xfrm>
        </p:spPr>
        <p:txBody>
          <a:bodyPr/>
          <a:lstStyle/>
          <a:p>
            <a:r>
              <a:rPr lang="fr-FR" dirty="0" smtClean="0"/>
              <a:t>Les publics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63040" y="1844824"/>
            <a:ext cx="6196405" cy="3878245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fr-FR" sz="3000" b="1" dirty="0" smtClean="0"/>
              <a:t>En 2016 </a:t>
            </a:r>
            <a:r>
              <a:rPr lang="fr-FR" sz="3000" dirty="0" smtClean="0"/>
              <a:t>:</a:t>
            </a:r>
          </a:p>
          <a:p>
            <a:pPr marL="0" indent="0" algn="just">
              <a:buNone/>
            </a:pPr>
            <a:r>
              <a:rPr lang="fr-FR" sz="2800" dirty="0" smtClean="0"/>
              <a:t>- 2800 </a:t>
            </a:r>
            <a:r>
              <a:rPr lang="fr-FR" sz="2800" dirty="0" smtClean="0"/>
              <a:t>ménages hébergés en attente de logement inscrits dans SYPLO</a:t>
            </a:r>
          </a:p>
          <a:p>
            <a:pPr marL="0" indent="0">
              <a:buNone/>
            </a:pPr>
            <a:r>
              <a:rPr lang="fr-FR" sz="2800" dirty="0" smtClean="0"/>
              <a:t>- 750 </a:t>
            </a:r>
            <a:r>
              <a:rPr lang="fr-FR" sz="2800" dirty="0" smtClean="0"/>
              <a:t>ménages hébergés relogés : </a:t>
            </a:r>
          </a:p>
          <a:p>
            <a:pPr marL="0" indent="0">
              <a:buNone/>
            </a:pPr>
            <a:r>
              <a:rPr lang="fr-FR" sz="2800" dirty="0" smtClean="0"/>
              <a:t>	76</a:t>
            </a:r>
            <a:r>
              <a:rPr lang="fr-FR" sz="2800" dirty="0" smtClean="0"/>
              <a:t>% reconnus PU-DALO</a:t>
            </a:r>
          </a:p>
          <a:p>
            <a:pPr marL="0" indent="0">
              <a:buNone/>
            </a:pPr>
            <a:r>
              <a:rPr lang="fr-FR" sz="2800" dirty="0" smtClean="0"/>
              <a:t>	49</a:t>
            </a:r>
            <a:r>
              <a:rPr lang="fr-FR" sz="2800" dirty="0" smtClean="0"/>
              <a:t>% personnes seules</a:t>
            </a:r>
          </a:p>
          <a:p>
            <a:pPr marL="0" indent="0">
              <a:buNone/>
            </a:pPr>
            <a:r>
              <a:rPr lang="fr-FR" sz="2800" dirty="0" smtClean="0"/>
              <a:t>	46</a:t>
            </a:r>
            <a:r>
              <a:rPr lang="fr-FR" sz="2800" dirty="0" smtClean="0"/>
              <a:t>% en CDI</a:t>
            </a:r>
          </a:p>
          <a:p>
            <a:pPr marL="0" indent="0" algn="just">
              <a:buNone/>
            </a:pPr>
            <a:r>
              <a:rPr lang="fr-FR" sz="2800" dirty="0" smtClean="0"/>
              <a:t>- 57</a:t>
            </a:r>
            <a:r>
              <a:rPr lang="fr-FR" sz="2800" dirty="0" smtClean="0"/>
              <a:t>% relogés dans Paris (et 40% des relogés hors Paris ont été relogés dans le 93)</a:t>
            </a:r>
          </a:p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949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1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Les points à retenir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9592" y="1484784"/>
            <a:ext cx="7056784" cy="4824536"/>
          </a:xfrm>
        </p:spPr>
        <p:txBody>
          <a:bodyPr>
            <a:normAutofit fontScale="92500" lnSpcReduction="10000"/>
          </a:bodyPr>
          <a:lstStyle/>
          <a:p>
            <a:r>
              <a:rPr lang="fr-FR" sz="2400" b="1" dirty="0" smtClean="0"/>
              <a:t>Rareté du foncier</a:t>
            </a:r>
            <a:r>
              <a:rPr lang="fr-FR" sz="2400" dirty="0" smtClean="0"/>
              <a:t>, amenuisement des subventions produisent des loyers élevés et des marges de manœuvres limitées ; </a:t>
            </a:r>
          </a:p>
          <a:p>
            <a:r>
              <a:rPr lang="fr-FR" sz="2400" b="1" dirty="0" smtClean="0"/>
              <a:t>Décalage croissant </a:t>
            </a:r>
            <a:r>
              <a:rPr lang="fr-FR" sz="2400" dirty="0" smtClean="0"/>
              <a:t>entre loyer du privé et du parc social : alimente la demande et bloque la mobilité ;</a:t>
            </a:r>
          </a:p>
          <a:p>
            <a:r>
              <a:rPr lang="fr-FR" sz="2400" dirty="0" smtClean="0"/>
              <a:t>Pour l’offre d’Action logement en </a:t>
            </a:r>
            <a:r>
              <a:rPr lang="fr-FR" sz="2400" dirty="0" err="1" smtClean="0"/>
              <a:t>IdF</a:t>
            </a:r>
            <a:r>
              <a:rPr lang="fr-FR" sz="2400" dirty="0" smtClean="0"/>
              <a:t>, </a:t>
            </a:r>
            <a:r>
              <a:rPr lang="fr-FR" sz="2400" b="1" dirty="0" smtClean="0"/>
              <a:t>niveau de loyer </a:t>
            </a:r>
            <a:r>
              <a:rPr lang="fr-FR" sz="2400" dirty="0" smtClean="0"/>
              <a:t>trop élevé (neuf) et </a:t>
            </a:r>
            <a:r>
              <a:rPr lang="fr-FR" sz="2400" b="1" dirty="0" smtClean="0"/>
              <a:t>localisation</a:t>
            </a:r>
            <a:r>
              <a:rPr lang="fr-FR" sz="2400" dirty="0" smtClean="0"/>
              <a:t> pas toujours adaptée ;</a:t>
            </a:r>
          </a:p>
          <a:p>
            <a:r>
              <a:rPr lang="fr-FR" sz="2400" b="1" dirty="0" smtClean="0"/>
              <a:t>Phénomène d’usure </a:t>
            </a:r>
            <a:r>
              <a:rPr lang="fr-FR" sz="2400" dirty="0" smtClean="0"/>
              <a:t>dans l’accompagnement au regard du peu de possibilité de sortie ;</a:t>
            </a:r>
          </a:p>
          <a:p>
            <a:r>
              <a:rPr lang="fr-FR" sz="2400" b="1" dirty="0" smtClean="0"/>
              <a:t>Accompagnement des publics </a:t>
            </a:r>
            <a:r>
              <a:rPr lang="fr-FR" sz="2400" dirty="0" smtClean="0"/>
              <a:t>dans le logement : financement, intensité, spécialisation ;</a:t>
            </a:r>
          </a:p>
          <a:p>
            <a:r>
              <a:rPr lang="fr-FR" sz="2400" b="1" dirty="0" smtClean="0"/>
              <a:t>Accumulation des dispositifs </a:t>
            </a:r>
            <a:r>
              <a:rPr lang="fr-FR" sz="2400" dirty="0" smtClean="0"/>
              <a:t>et des filières : ACD, DALO, SIAO- SYPLO, contingents… </a:t>
            </a:r>
          </a:p>
          <a:p>
            <a:r>
              <a:rPr lang="fr-FR" sz="2400" b="1" dirty="0" smtClean="0"/>
              <a:t>Enjeux de mobilité</a:t>
            </a:r>
            <a:r>
              <a:rPr lang="fr-FR" sz="2400" dirty="0" smtClean="0"/>
              <a:t>: </a:t>
            </a:r>
            <a:r>
              <a:rPr lang="fr-FR" sz="2400" dirty="0" err="1" smtClean="0"/>
              <a:t>Paris-IdF</a:t>
            </a:r>
            <a:r>
              <a:rPr lang="fr-FR" sz="2400" dirty="0" smtClean="0"/>
              <a:t> et ancrage territorial.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4547986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400" dirty="0"/>
              <a:t>Des préconisations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7220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/>
              <a:t>Développer et rééquilibrer l’offre</a:t>
            </a:r>
            <a:endParaRPr lang="fr-FR" sz="32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608" y="2119257"/>
            <a:ext cx="6912768" cy="360381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fr-FR" sz="2200" b="1" dirty="0" smtClean="0"/>
              <a:t>Poursuivre </a:t>
            </a:r>
            <a:r>
              <a:rPr lang="fr-FR" sz="2200" b="1" dirty="0"/>
              <a:t>le développement </a:t>
            </a:r>
            <a:r>
              <a:rPr lang="fr-FR" sz="2200" dirty="0"/>
              <a:t>d’une offre de logements sociaux accessible aux plus </a:t>
            </a:r>
            <a:r>
              <a:rPr lang="fr-FR" sz="2200" dirty="0" smtClean="0"/>
              <a:t>démunis</a:t>
            </a:r>
          </a:p>
          <a:p>
            <a:pPr>
              <a:buFont typeface="Wingdings" panose="05000000000000000000" pitchFamily="2" charset="2"/>
              <a:buChar char="q"/>
            </a:pPr>
            <a:endParaRPr lang="fr-FR" sz="2200" dirty="0"/>
          </a:p>
          <a:p>
            <a:pPr>
              <a:buFont typeface="Wingdings" panose="05000000000000000000" pitchFamily="2" charset="2"/>
              <a:buChar char="q"/>
            </a:pPr>
            <a:r>
              <a:rPr lang="fr-FR" sz="2200" b="1" dirty="0" smtClean="0"/>
              <a:t>Augmenter </a:t>
            </a:r>
            <a:r>
              <a:rPr lang="fr-FR" sz="2200" b="1" dirty="0"/>
              <a:t>la production </a:t>
            </a:r>
            <a:r>
              <a:rPr lang="fr-FR" sz="2200" dirty="0"/>
              <a:t>de logements en </a:t>
            </a:r>
            <a:r>
              <a:rPr lang="fr-FR" sz="2200" dirty="0" smtClean="0"/>
              <a:t>pension de famille et résidence-accueil </a:t>
            </a:r>
          </a:p>
          <a:p>
            <a:endParaRPr lang="fr-FR" sz="2200" dirty="0"/>
          </a:p>
          <a:p>
            <a:pPr>
              <a:buFont typeface="Wingdings" panose="05000000000000000000" pitchFamily="2" charset="2"/>
              <a:buChar char="q"/>
            </a:pPr>
            <a:r>
              <a:rPr lang="fr-FR" sz="2200" b="1" dirty="0" smtClean="0"/>
              <a:t>Améliorer </a:t>
            </a:r>
            <a:r>
              <a:rPr lang="fr-FR" sz="2200" b="1" dirty="0"/>
              <a:t>la répartition </a:t>
            </a:r>
            <a:r>
              <a:rPr lang="fr-FR" sz="2200" dirty="0"/>
              <a:t>géographique de l’hébergement </a:t>
            </a:r>
          </a:p>
        </p:txBody>
      </p:sp>
    </p:spTree>
    <p:extLst>
      <p:ext uri="{BB962C8B-B14F-4D97-AF65-F5344CB8AC3E}">
        <p14:creationId xmlns:p14="http://schemas.microsoft.com/office/powerpoint/2010/main" val="2740194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Améliorer les attributions et les parcours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608" y="2119256"/>
            <a:ext cx="6912768" cy="3686007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fr-FR" sz="2600" b="1" dirty="0"/>
              <a:t>Revoir le règlement intérieur </a:t>
            </a:r>
            <a:r>
              <a:rPr lang="fr-FR" sz="2600" dirty="0"/>
              <a:t>des Accords collectifs, pour en ouvrir l’accès aux plus démunis. </a:t>
            </a:r>
            <a:endParaRPr lang="fr-FR" sz="26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fr-FR" sz="2600" b="1" dirty="0"/>
              <a:t>Favoriser le relogement </a:t>
            </a:r>
            <a:r>
              <a:rPr lang="fr-FR" sz="2600" dirty="0"/>
              <a:t>en logement social pérenne des personnes à la rue </a:t>
            </a:r>
            <a:endParaRPr lang="fr-FR" sz="26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fr-FR" sz="2600" b="1" dirty="0"/>
              <a:t>Améliorer la prise en compte des ménages </a:t>
            </a:r>
            <a:r>
              <a:rPr lang="fr-FR" sz="2600" dirty="0"/>
              <a:t>hébergés dans la cotation </a:t>
            </a:r>
            <a:r>
              <a:rPr lang="fr-FR" sz="2600" dirty="0" smtClean="0"/>
              <a:t>Ville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sz="2600" b="1" dirty="0" smtClean="0"/>
              <a:t>Organiser une meilleure coordination </a:t>
            </a:r>
            <a:r>
              <a:rPr lang="fr-FR" sz="2600" dirty="0" smtClean="0"/>
              <a:t>de la gestion des contingents de logements sociaux entre départements.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sz="2600" b="1" dirty="0" smtClean="0"/>
              <a:t>Faciliter </a:t>
            </a:r>
            <a:r>
              <a:rPr lang="fr-FR" sz="2600" b="1" dirty="0"/>
              <a:t>le déménagement </a:t>
            </a:r>
            <a:r>
              <a:rPr lang="fr-FR" sz="2600" dirty="0"/>
              <a:t>vers la province de ménages volontaires. </a:t>
            </a:r>
            <a:endParaRPr lang="fr-FR" sz="26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fr-FR" sz="2600" b="1" dirty="0" smtClean="0"/>
              <a:t>Améliorer </a:t>
            </a:r>
            <a:r>
              <a:rPr lang="fr-FR" sz="2600" b="1" dirty="0"/>
              <a:t>les processus de désignation </a:t>
            </a:r>
            <a:r>
              <a:rPr lang="fr-FR" sz="2600" dirty="0"/>
              <a:t>et d’attribution </a:t>
            </a:r>
            <a:endParaRPr lang="fr-FR" sz="26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7318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7344816" cy="1224136"/>
          </a:xfrm>
        </p:spPr>
        <p:txBody>
          <a:bodyPr>
            <a:normAutofit fontScale="90000"/>
          </a:bodyPr>
          <a:lstStyle/>
          <a:p>
            <a:r>
              <a:rPr lang="fr-FR" sz="3200" b="1" dirty="0"/>
              <a:t>Assurer la continuité de l’accompagnement et renforcer le soutien aux acteurs 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9632" y="2119257"/>
            <a:ext cx="6399813" cy="3603812"/>
          </a:xfrm>
        </p:spPr>
        <p:txBody>
          <a:bodyPr>
            <a:normAutofit fontScale="92500"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fr-FR" sz="2400" b="1" dirty="0" smtClean="0"/>
              <a:t>Améliorer </a:t>
            </a:r>
            <a:r>
              <a:rPr lang="fr-FR" sz="2400" b="1" dirty="0"/>
              <a:t>le repérage des ménages </a:t>
            </a:r>
            <a:r>
              <a:rPr lang="fr-FR" sz="2400" dirty="0"/>
              <a:t>hébergés en attente de logement </a:t>
            </a:r>
            <a:endParaRPr lang="fr-FR" sz="24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fr-FR" sz="2400" b="1" dirty="0"/>
              <a:t>Mieux articuler les dispositifs </a:t>
            </a:r>
            <a:r>
              <a:rPr lang="fr-FR" sz="2400" b="1" dirty="0" smtClean="0"/>
              <a:t>d’accompagnement </a:t>
            </a:r>
            <a:r>
              <a:rPr lang="fr-FR" sz="2400" dirty="0"/>
              <a:t>social, en vue de construire des réponses adaptées et coordonnées </a:t>
            </a:r>
            <a:endParaRPr lang="fr-FR" sz="2400" dirty="0" smtClean="0"/>
          </a:p>
          <a:p>
            <a:pPr algn="just">
              <a:buFont typeface="Wingdings" panose="05000000000000000000" pitchFamily="2" charset="2"/>
              <a:buChar char="q"/>
            </a:pPr>
            <a:r>
              <a:rPr lang="fr-FR" sz="2400" b="1" dirty="0" smtClean="0"/>
              <a:t>Améliorer </a:t>
            </a:r>
            <a:r>
              <a:rPr lang="fr-FR" sz="2400" b="1" dirty="0"/>
              <a:t>le lien </a:t>
            </a:r>
            <a:r>
              <a:rPr lang="fr-FR" sz="2400" dirty="0"/>
              <a:t>entre les mesures d’accompagnement social et le travail de prévention des bailleurs sociaux </a:t>
            </a:r>
            <a:endParaRPr lang="fr-FR" sz="2400" dirty="0" smtClean="0"/>
          </a:p>
          <a:p>
            <a:pPr algn="just">
              <a:buFont typeface="Wingdings" panose="05000000000000000000" pitchFamily="2" charset="2"/>
              <a:buChar char="q"/>
            </a:pPr>
            <a:r>
              <a:rPr lang="fr-FR" sz="2400" b="1" dirty="0"/>
              <a:t>Renforcer la formation </a:t>
            </a:r>
            <a:r>
              <a:rPr lang="fr-FR" sz="2400" dirty="0"/>
              <a:t>des intervenants sociaux </a:t>
            </a:r>
            <a:endParaRPr lang="fr-FR" sz="2400" dirty="0" smtClean="0"/>
          </a:p>
          <a:p>
            <a:pPr algn="just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53341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naise">
  <a:themeElements>
    <a:clrScheme name="Punaise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naise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nais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474</TotalTime>
  <Words>843</Words>
  <Application>Microsoft Office PowerPoint</Application>
  <PresentationFormat>Affichage à l'écran (4:3)</PresentationFormat>
  <Paragraphs>102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Punaise</vt:lpstr>
      <vt:lpstr>  Séminaire fluidité 23 janvier 2018</vt:lpstr>
      <vt:lpstr>Une méthode</vt:lpstr>
      <vt:lpstr>Un diagnostic</vt:lpstr>
      <vt:lpstr>Les publics</vt:lpstr>
      <vt:lpstr>Les points à retenir</vt:lpstr>
      <vt:lpstr>Des préconisations </vt:lpstr>
      <vt:lpstr>Développer et rééquilibrer l’offre</vt:lpstr>
      <vt:lpstr>Améliorer les attributions et les parcours </vt:lpstr>
      <vt:lpstr>Assurer la continuité de l’accompagnement et renforcer le soutien aux acteurs </vt:lpstr>
      <vt:lpstr>Ajuster les dispositifs d’hébergement et de logement temporaire et expérimenter des solutions nouvelles </vt:lpstr>
      <vt:lpstr>Améliorer le Pilotage </vt:lpstr>
      <vt:lpstr>Des actions à entreprendre</vt:lpstr>
      <vt:lpstr>Des actions à entreprendre</vt:lpstr>
      <vt:lpstr>Des actions à entreprendre</vt:lpstr>
      <vt:lpstr>Des actions à entreprendre</vt:lpstr>
      <vt:lpstr>Les participants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Groupe Logement</dc:title>
  <dc:creator>Patrick</dc:creator>
  <cp:lastModifiedBy>Patrick</cp:lastModifiedBy>
  <cp:revision>45</cp:revision>
  <dcterms:created xsi:type="dcterms:W3CDTF">2018-01-11T15:08:59Z</dcterms:created>
  <dcterms:modified xsi:type="dcterms:W3CDTF">2018-01-15T15:51:06Z</dcterms:modified>
</cp:coreProperties>
</file>