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10" r:id="rId3"/>
  </p:sldMasterIdLst>
  <p:notesMasterIdLst>
    <p:notesMasterId r:id="rId25"/>
  </p:notesMasterIdLst>
  <p:handoutMasterIdLst>
    <p:handoutMasterId r:id="rId26"/>
  </p:handoutMasterIdLst>
  <p:sldIdLst>
    <p:sldId id="277" r:id="rId4"/>
    <p:sldId id="1599" r:id="rId5"/>
    <p:sldId id="1558" r:id="rId6"/>
    <p:sldId id="1559" r:id="rId7"/>
    <p:sldId id="1560" r:id="rId8"/>
    <p:sldId id="1478" r:id="rId9"/>
    <p:sldId id="1557" r:id="rId10"/>
    <p:sldId id="1500" r:id="rId11"/>
    <p:sldId id="1608" r:id="rId12"/>
    <p:sldId id="1600" r:id="rId13"/>
    <p:sldId id="1601" r:id="rId14"/>
    <p:sldId id="1595" r:id="rId15"/>
    <p:sldId id="1596" r:id="rId16"/>
    <p:sldId id="1597" r:id="rId17"/>
    <p:sldId id="1598" r:id="rId18"/>
    <p:sldId id="1602" r:id="rId19"/>
    <p:sldId id="1603" r:id="rId20"/>
    <p:sldId id="1604" r:id="rId21"/>
    <p:sldId id="1605" r:id="rId22"/>
    <p:sldId id="1606" r:id="rId23"/>
    <p:sldId id="160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CC"/>
    <a:srgbClr val="FFEBFF"/>
    <a:srgbClr val="FFE1E1"/>
    <a:srgbClr val="FF9933"/>
    <a:srgbClr val="660066"/>
    <a:srgbClr val="FF9999"/>
    <a:srgbClr val="FFCCCC"/>
    <a:srgbClr val="FFCC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63" d="100"/>
          <a:sy n="63" d="100"/>
        </p:scale>
        <p:origin x="580" y="60"/>
      </p:cViewPr>
      <p:guideLst/>
    </p:cSldViewPr>
  </p:slideViewPr>
  <p:notesTextViewPr>
    <p:cViewPr>
      <p:scale>
        <a:sx n="1" d="1"/>
        <a:sy n="1" d="1"/>
      </p:scale>
      <p:origin x="0" y="0"/>
    </p:cViewPr>
  </p:notesTextViewPr>
  <p:sorterViewPr>
    <p:cViewPr varScale="1">
      <p:scale>
        <a:sx n="1" d="1"/>
        <a:sy n="1" d="1"/>
      </p:scale>
      <p:origin x="0" y="-6980"/>
    </p:cViewPr>
  </p:sorterViewPr>
  <p:notesViewPr>
    <p:cSldViewPr snapToGrid="0">
      <p:cViewPr varScale="1">
        <p:scale>
          <a:sx n="53" d="100"/>
          <a:sy n="53" d="100"/>
        </p:scale>
        <p:origin x="258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A444C6A-8052-496C-B8A7-C8994C1923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DBD018-9B2E-441F-BDB8-A375F5E8A0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A4EB28-2038-4C04-B488-4A28C53725DD}" type="datetimeFigureOut">
              <a:rPr lang="fr-FR" smtClean="0"/>
              <a:t>19/09/2025</a:t>
            </a:fld>
            <a:endParaRPr lang="fr-FR"/>
          </a:p>
        </p:txBody>
      </p:sp>
      <p:sp>
        <p:nvSpPr>
          <p:cNvPr id="4" name="Espace réservé du pied de page 3">
            <a:extLst>
              <a:ext uri="{FF2B5EF4-FFF2-40B4-BE49-F238E27FC236}">
                <a16:creationId xmlns:a16="http://schemas.microsoft.com/office/drawing/2014/main" id="{FEAF6521-2823-4ADC-BF49-868E254352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F2DBB8B-14F7-4100-A450-AC6CE5CD57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98FD92-C2EC-4A86-B782-E4019EA4651A}" type="slidenum">
              <a:rPr lang="fr-FR" smtClean="0"/>
              <a:t>‹N°›</a:t>
            </a:fld>
            <a:endParaRPr lang="fr-FR"/>
          </a:p>
        </p:txBody>
      </p:sp>
    </p:spTree>
    <p:extLst>
      <p:ext uri="{BB962C8B-B14F-4D97-AF65-F5344CB8AC3E}">
        <p14:creationId xmlns:p14="http://schemas.microsoft.com/office/powerpoint/2010/main" val="77593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8A289-5079-4EF1-A092-181B6709375B}" type="datetimeFigureOut">
              <a:rPr lang="fr-FR" smtClean="0"/>
              <a:t>19/09/2025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F6CD8-53B7-4BEB-8297-25D8003E0208}" type="slidenum">
              <a:rPr lang="fr-FR" smtClean="0"/>
              <a:t>‹N°›</a:t>
            </a:fld>
            <a:endParaRPr lang="fr-FR"/>
          </a:p>
        </p:txBody>
      </p:sp>
    </p:spTree>
    <p:extLst>
      <p:ext uri="{BB962C8B-B14F-4D97-AF65-F5344CB8AC3E}">
        <p14:creationId xmlns:p14="http://schemas.microsoft.com/office/powerpoint/2010/main" val="309622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CA9ADA-E6B5-4EC9-9FE1-76CC76C81769}" type="datetimeFigureOut">
              <a:rPr lang="fr-FR" smtClean="0"/>
              <a:t>19/09/2025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427528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CA9ADA-E6B5-4EC9-9FE1-76CC76C81769}" type="datetimeFigureOut">
              <a:rPr lang="fr-FR" smtClean="0"/>
              <a:t>19/09/2025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400934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CA9ADA-E6B5-4EC9-9FE1-76CC76C81769}" type="datetimeFigureOut">
              <a:rPr lang="fr-FR" smtClean="0"/>
              <a:t>19/09/2025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208435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defRPr sz="4000" b="1"/>
            </a:lvl1pPr>
          </a:lstStyle>
          <a:p>
            <a:r>
              <a:rPr lang="en-GB" noProof="0" dirty="0" err="1"/>
              <a:t>Modifiez</a:t>
            </a:r>
            <a:r>
              <a:rPr lang="en-GB" noProof="0" dirty="0"/>
              <a:t>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err="1"/>
              <a:t>Modifiez</a:t>
            </a:r>
            <a:r>
              <a:rPr lang="en-GB" noProof="0" dirty="0"/>
              <a:t> le style des sous-titres du masque</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FDB38B4B-93F6-4CDD-8280-372FDDAFA9D8}"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79991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556792"/>
            <a:ext cx="10654208" cy="4680520"/>
          </a:xfrm>
        </p:spPr>
        <p:txBody>
          <a:bodyPr/>
          <a:lstStyle>
            <a:lvl1pPr>
              <a:defRPr sz="2800">
                <a:latin typeface="Calibri" panose="020F0502020204030204" pitchFamily="34" charset="0"/>
                <a:ea typeface="Tahoma" panose="020B0604030504040204" pitchFamily="34" charset="0"/>
                <a:cs typeface="Tahoma" panose="020B0604030504040204" pitchFamily="34" charset="0"/>
              </a:defRPr>
            </a:lvl1pPr>
            <a:lvl2pPr>
              <a:defRPr sz="2600">
                <a:latin typeface="Calibri" panose="020F0502020204030204" pitchFamily="34" charset="0"/>
                <a:ea typeface="Tahoma" panose="020B0604030504040204" pitchFamily="34" charset="0"/>
                <a:cs typeface="Tahoma" panose="020B0604030504040204" pitchFamily="34" charset="0"/>
              </a:defRPr>
            </a:lvl2pPr>
            <a:lvl3pPr>
              <a:defRPr sz="2400">
                <a:latin typeface="Calibri" panose="020F0502020204030204" pitchFamily="34" charset="0"/>
                <a:ea typeface="Tahoma" panose="020B0604030504040204" pitchFamily="34" charset="0"/>
                <a:cs typeface="Tahoma" panose="020B0604030504040204" pitchFamily="34" charset="0"/>
              </a:defRPr>
            </a:lvl3pPr>
            <a:lvl4pPr>
              <a:defRPr sz="2200">
                <a:latin typeface="Calibri" panose="020F0502020204030204" pitchFamily="34" charset="0"/>
                <a:ea typeface="Tahoma" panose="020B0604030504040204" pitchFamily="34" charset="0"/>
                <a:cs typeface="Tahoma" panose="020B0604030504040204" pitchFamily="34" charset="0"/>
              </a:defRPr>
            </a:lvl4pPr>
            <a:lvl5pPr>
              <a:defRPr sz="2200">
                <a:latin typeface="Calibri" panose="020F0502020204030204" pitchFamily="34" charset="0"/>
                <a:ea typeface="Tahoma" panose="020B0604030504040204" pitchFamily="34" charset="0"/>
                <a:cs typeface="Tahoma" panose="020B0604030504040204" pitchFamily="34" charset="0"/>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Titre 4"/>
          <p:cNvSpPr>
            <a:spLocks noGrp="1"/>
          </p:cNvSpPr>
          <p:nvPr>
            <p:ph type="title"/>
          </p:nvPr>
        </p:nvSpPr>
        <p:spPr>
          <a:xfrm>
            <a:off x="914400" y="188640"/>
            <a:ext cx="10654208" cy="1080120"/>
          </a:xfrm>
        </p:spPr>
        <p:txBody>
          <a:bodyPr/>
          <a:lstStyle>
            <a:lvl1pPr>
              <a:defRPr sz="3200" b="1">
                <a:latin typeface="Calibri" panose="020F0502020204030204" pitchFamily="34" charset="0"/>
                <a:ea typeface="Tahoma" panose="020B0604030504040204" pitchFamily="34" charset="0"/>
                <a:cs typeface="Tahoma" panose="020B0604030504040204" pitchFamily="34" charset="0"/>
              </a:defRPr>
            </a:lvl1pPr>
          </a:lstStyle>
          <a:p>
            <a:r>
              <a:rPr lang="fr-FR" noProof="0" dirty="0"/>
              <a:t>Modifiez le style du titre</a:t>
            </a:r>
          </a:p>
        </p:txBody>
      </p:sp>
      <p:sp>
        <p:nvSpPr>
          <p:cNvPr id="4" name="Rectangle 6"/>
          <p:cNvSpPr>
            <a:spLocks noGrp="1" noChangeArrowheads="1"/>
          </p:cNvSpPr>
          <p:nvPr>
            <p:ph type="sldNum" sz="quarter" idx="10"/>
          </p:nvPr>
        </p:nvSpPr>
        <p:spPr>
          <a:xfrm>
            <a:off x="9270999" y="6400800"/>
            <a:ext cx="2603501" cy="241300"/>
          </a:xfrm>
          <a:ln/>
        </p:spPr>
        <p:txBody>
          <a:bodyPr anchor="ctr"/>
          <a:lstStyle>
            <a:lvl1pPr>
              <a:defRPr sz="1800" i="0">
                <a:latin typeface="Calibri" panose="020F0502020204030204" pitchFamily="34" charset="0"/>
              </a:defRPr>
            </a:lvl1pPr>
          </a:lstStyle>
          <a:p>
            <a:pPr>
              <a:defRPr/>
            </a:pPr>
            <a:r>
              <a:rPr lang="fr-FR" i="1" dirty="0">
                <a:solidFill>
                  <a:srgbClr val="000000"/>
                </a:solidFill>
              </a:rPr>
              <a:t>F. Héran, CdF   </a:t>
            </a:r>
            <a:fld id="{043D97DE-F9EB-480D-9E69-54243A9EC9D7}" type="slidenum">
              <a:rPr lang="fr-FR" smtClean="0">
                <a:solidFill>
                  <a:srgbClr val="000000"/>
                </a:solidFill>
              </a:rPr>
              <a:pPr>
                <a:defRPr/>
              </a:pPr>
              <a:t>‹N°›</a:t>
            </a:fld>
            <a:endParaRPr lang="fr-FR" dirty="0">
              <a:solidFill>
                <a:srgbClr val="000000"/>
              </a:solidFill>
            </a:endParaRPr>
          </a:p>
        </p:txBody>
      </p:sp>
    </p:spTree>
    <p:extLst>
      <p:ext uri="{BB962C8B-B14F-4D97-AF65-F5344CB8AC3E}">
        <p14:creationId xmlns:p14="http://schemas.microsoft.com/office/powerpoint/2010/main" val="2386335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400" b="0" cap="none" baseline="0">
                <a:solidFill>
                  <a:srgbClr val="CC0000"/>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err="1"/>
              <a:t>Modifiez</a:t>
            </a:r>
            <a:r>
              <a:rPr lang="en-GB" noProof="0" dirty="0"/>
              <a:t>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lgn="l" rtl="0" eaLnBrk="0" fontAlgn="base" hangingPunct="0">
              <a:spcBef>
                <a:spcPct val="0"/>
              </a:spcBef>
              <a:spcAft>
                <a:spcPct val="0"/>
              </a:spcAft>
              <a:buNone/>
              <a:defRPr lang="fr-FR" sz="3600" b="1" cap="all" dirty="0" smtClean="0">
                <a:solidFill>
                  <a:srgbClr val="000099"/>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Modifiez</a:t>
            </a:r>
            <a:r>
              <a:rPr lang="en-GB" noProof="0" dirty="0"/>
              <a:t> les styles du </a:t>
            </a:r>
            <a:r>
              <a:rPr lang="en-GB" noProof="0" dirty="0" err="1"/>
              <a:t>texte</a:t>
            </a:r>
            <a:r>
              <a:rPr lang="en-GB" noProof="0" dirty="0"/>
              <a:t> du masque</a:t>
            </a:r>
          </a:p>
        </p:txBody>
      </p:sp>
      <p:sp>
        <p:nvSpPr>
          <p:cNvPr id="4" name="Rectangle 6"/>
          <p:cNvSpPr>
            <a:spLocks noGrp="1" noChangeArrowheads="1"/>
          </p:cNvSpPr>
          <p:nvPr>
            <p:ph type="sldNum" sz="quarter" idx="10"/>
          </p:nvPr>
        </p:nvSpPr>
        <p:spPr>
          <a:xfrm>
            <a:off x="7568101" y="6291072"/>
            <a:ext cx="4243916" cy="304800"/>
          </a:xfrm>
          <a:ln/>
        </p:spPr>
        <p:txBody>
          <a:bodyPr/>
          <a:lstStyle>
            <a:lvl1pPr>
              <a:defRPr sz="1800">
                <a:latin typeface="Calibri" panose="020F0502020204030204" pitchFamily="34" charset="0"/>
                <a:ea typeface="Calibri" panose="020F0502020204030204" pitchFamily="34" charset="0"/>
                <a:cs typeface="Calibri" panose="020F0502020204030204" pitchFamily="34" charset="0"/>
              </a:defRPr>
            </a:lvl1pPr>
          </a:lstStyle>
          <a:p>
            <a:pPr>
              <a:defRPr/>
            </a:pPr>
            <a:r>
              <a:rPr lang="fr-FR" dirty="0">
                <a:solidFill>
                  <a:srgbClr val="000000"/>
                </a:solidFill>
              </a:rPr>
              <a:t>F. Héran, CdF</a:t>
            </a:r>
            <a:r>
              <a:rPr lang="fr-FR" i="0" dirty="0">
                <a:solidFill>
                  <a:srgbClr val="000000"/>
                </a:solidFill>
              </a:rPr>
              <a:t>    </a:t>
            </a:r>
            <a:fld id="{E71ABA17-F607-4C3E-8AC5-27A4CC6C0DE4}"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090730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en-GB" noProof="0" dirty="0" err="1"/>
              <a:t>Modifiez</a:t>
            </a:r>
            <a:r>
              <a:rPr lang="en-GB" noProof="0" dirty="0"/>
              <a:t> le style du titre</a:t>
            </a: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Modifiez</a:t>
            </a:r>
            <a:r>
              <a:rPr lang="en-GB" noProof="0" dirty="0"/>
              <a:t>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Modifiez</a:t>
            </a:r>
            <a:r>
              <a:rPr lang="en-GB" noProof="0" dirty="0"/>
              <a:t>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Rectangle 6"/>
          <p:cNvSpPr>
            <a:spLocks noGrp="1" noChangeArrowheads="1"/>
          </p:cNvSpPr>
          <p:nvPr>
            <p:ph type="sldNum" sz="quarter" idx="10"/>
          </p:nvPr>
        </p:nvSpPr>
        <p:spPr>
          <a:ln/>
        </p:spPr>
        <p:txBody>
          <a:bodyPr/>
          <a:lstStyle>
            <a:lvl1pPr>
              <a:defRPr sz="1800">
                <a:latin typeface="Calibri" panose="020F0502020204030204" pitchFamily="34" charset="0"/>
                <a:ea typeface="Calibri" panose="020F0502020204030204" pitchFamily="34" charset="0"/>
                <a:cs typeface="Calibri" panose="020F0502020204030204" pitchFamily="34" charset="0"/>
              </a:defRPr>
            </a:lvl1pPr>
          </a:lstStyle>
          <a:p>
            <a:pPr>
              <a:defRPr/>
            </a:pPr>
            <a:r>
              <a:rPr lang="fr-FR">
                <a:solidFill>
                  <a:srgbClr val="000000"/>
                </a:solidFill>
              </a:rPr>
              <a:t>F. Héran, CdF</a:t>
            </a:r>
            <a:r>
              <a:rPr lang="fr-FR" i="0">
                <a:solidFill>
                  <a:srgbClr val="000000"/>
                </a:solidFill>
              </a:rPr>
              <a:t>   </a:t>
            </a:r>
            <a:fld id="{BE36B717-F179-4299-9F6C-F47E5054C783}"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5283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sz="4000"/>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93044F34-4DBB-4053-8D7F-2D0817F42886}"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60566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188640"/>
            <a:ext cx="10363200" cy="792088"/>
          </a:xfrm>
        </p:spPr>
        <p:txBody>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en-GB" noProof="0" dirty="0" err="1"/>
              <a:t>Modifiez</a:t>
            </a:r>
            <a:r>
              <a:rPr lang="en-GB" noProof="0" dirty="0"/>
              <a:t> le style du titre</a:t>
            </a:r>
          </a:p>
        </p:txBody>
      </p:sp>
      <p:sp>
        <p:nvSpPr>
          <p:cNvPr id="3"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A9874873-F6D2-41AC-907B-FF67C64DCFC7}"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303794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ECD0E872-DD1B-415B-80F8-CB6CC18695BC}"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2550294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502CD938-107D-435F-817F-21DB3E363FBD}"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00683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CA9ADA-E6B5-4EC9-9FE1-76CC76C81769}" type="datetimeFigureOut">
              <a:rPr lang="fr-FR" smtClean="0"/>
              <a:t>19/09/2025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542343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654C0123-8D22-4857-B3F6-5769F7C94D81}"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044547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0AB73D85-445F-45B9-A042-88B07150E707}"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77772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14400" y="609600"/>
            <a:ext cx="75692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F8FC6A2D-4E44-459D-9019-878E82F2A903}"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932257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pPr lvl="0"/>
            <a:endParaRPr lang="fr-FR" noProof="0"/>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9C419F92-66CE-4495-920E-09E10113EA5E}"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52449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defRPr sz="4000" b="1"/>
            </a:lvl1pPr>
          </a:lstStyle>
          <a:p>
            <a:r>
              <a:rPr lang="en-GB" noProof="0" dirty="0" err="1"/>
              <a:t>Modifiez</a:t>
            </a:r>
            <a:r>
              <a:rPr lang="en-GB" noProof="0" dirty="0"/>
              <a:t>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err="1"/>
              <a:t>Modifiez</a:t>
            </a:r>
            <a:r>
              <a:rPr lang="en-GB" noProof="0" dirty="0"/>
              <a:t> le style des sous-titres du masque</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FDB38B4B-93F6-4CDD-8280-372FDDAFA9D8}"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2092260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556792"/>
            <a:ext cx="10654208" cy="4680520"/>
          </a:xfrm>
        </p:spPr>
        <p:txBody>
          <a:bodyPr/>
          <a:lstStyle>
            <a:lvl1pPr marL="342900" indent="-342900">
              <a:buClr>
                <a:srgbClr val="C00000"/>
              </a:buClr>
              <a:buSzPct val="120000"/>
              <a:buFont typeface="Wingdings" panose="05000000000000000000" pitchFamily="2" charset="2"/>
              <a:buChar char="§"/>
              <a:defRPr sz="2400">
                <a:latin typeface="Tahoma" panose="020B0604030504040204" pitchFamily="34" charset="0"/>
                <a:ea typeface="Tahoma" panose="020B0604030504040204" pitchFamily="34" charset="0"/>
                <a:cs typeface="Tahoma" panose="020B0604030504040204" pitchFamily="34" charset="0"/>
              </a:defRPr>
            </a:lvl1pPr>
            <a:lvl2pPr>
              <a:defRPr sz="22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Titre 4"/>
          <p:cNvSpPr>
            <a:spLocks noGrp="1"/>
          </p:cNvSpPr>
          <p:nvPr>
            <p:ph type="title"/>
          </p:nvPr>
        </p:nvSpPr>
        <p:spPr>
          <a:xfrm>
            <a:off x="914400" y="188640"/>
            <a:ext cx="10654208" cy="1080120"/>
          </a:xfrm>
        </p:spPr>
        <p:txBody>
          <a:bodyPr/>
          <a:lstStyle>
            <a:lvl1pPr>
              <a:defRPr sz="3200" b="0">
                <a:latin typeface="Calibri" panose="020F0502020204030204" pitchFamily="34" charset="0"/>
                <a:ea typeface="Tahoma" panose="020B0604030504040204" pitchFamily="34" charset="0"/>
                <a:cs typeface="Tahoma" panose="020B0604030504040204" pitchFamily="34" charset="0"/>
              </a:defRPr>
            </a:lvl1pPr>
          </a:lstStyle>
          <a:p>
            <a:r>
              <a:rPr lang="fr-FR" noProof="0" dirty="0"/>
              <a:t>Modifiez le style du titre</a:t>
            </a:r>
          </a:p>
        </p:txBody>
      </p:sp>
      <p:sp>
        <p:nvSpPr>
          <p:cNvPr id="4" name="Rectangle 6"/>
          <p:cNvSpPr>
            <a:spLocks noGrp="1" noChangeArrowheads="1"/>
          </p:cNvSpPr>
          <p:nvPr>
            <p:ph type="sldNum" sz="quarter" idx="10"/>
          </p:nvPr>
        </p:nvSpPr>
        <p:spPr>
          <a:xfrm>
            <a:off x="8976320" y="6400800"/>
            <a:ext cx="2707680" cy="304800"/>
          </a:xfrm>
          <a:ln/>
        </p:spPr>
        <p:txBody>
          <a:bodyPr/>
          <a:lstStyle>
            <a:lvl1pPr>
              <a:defRPr sz="1600">
                <a:latin typeface="Calibri" panose="020F0502020204030204" pitchFamily="34" charset="0"/>
              </a:defRPr>
            </a:lvl1pPr>
          </a:lstStyle>
          <a:p>
            <a:pPr>
              <a:defRPr/>
            </a:pPr>
            <a:r>
              <a:rPr lang="fr-FR" dirty="0">
                <a:solidFill>
                  <a:srgbClr val="000000"/>
                </a:solidFill>
              </a:rPr>
              <a:t>F. Héran CdF </a:t>
            </a:r>
            <a:fld id="{043D97DE-F9EB-480D-9E69-54243A9EC9D7}"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935473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400" b="0" cap="none" baseline="0">
                <a:solidFill>
                  <a:srgbClr val="CC0000"/>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err="1"/>
              <a:t>Modifiez</a:t>
            </a:r>
            <a:r>
              <a:rPr lang="en-GB" noProof="0" dirty="0"/>
              <a:t>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lgn="l" rtl="0" eaLnBrk="0" fontAlgn="base" hangingPunct="0">
              <a:spcBef>
                <a:spcPct val="0"/>
              </a:spcBef>
              <a:spcAft>
                <a:spcPct val="0"/>
              </a:spcAft>
              <a:buNone/>
              <a:defRPr lang="fr-FR" sz="3600" b="1" cap="all" dirty="0" smtClean="0">
                <a:solidFill>
                  <a:srgbClr val="000099"/>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Modifiez</a:t>
            </a:r>
            <a:r>
              <a:rPr lang="en-GB" noProof="0" dirty="0"/>
              <a:t> les styles du </a:t>
            </a:r>
            <a:r>
              <a:rPr lang="en-GB" noProof="0" dirty="0" err="1"/>
              <a:t>texte</a:t>
            </a:r>
            <a:r>
              <a:rPr lang="en-GB" noProof="0" dirty="0"/>
              <a:t> du masque</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E71ABA17-F607-4C3E-8AC5-27A4CC6C0DE4}"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44972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en-GB" noProof="0" dirty="0" err="1"/>
              <a:t>Modifiez</a:t>
            </a:r>
            <a:r>
              <a:rPr lang="en-GB" noProof="0" dirty="0"/>
              <a:t> le style du titre</a:t>
            </a: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Modifiez</a:t>
            </a:r>
            <a:r>
              <a:rPr lang="en-GB" noProof="0" dirty="0"/>
              <a:t>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Modifiez</a:t>
            </a:r>
            <a:r>
              <a:rPr lang="en-GB" noProof="0" dirty="0"/>
              <a:t>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BE36B717-F179-4299-9F6C-F47E5054C783}"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465938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sz="4000"/>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93044F34-4DBB-4053-8D7F-2D0817F42886}"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2864473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188640"/>
            <a:ext cx="10363200" cy="792088"/>
          </a:xfrm>
        </p:spPr>
        <p:txBody>
          <a:bodyPr/>
          <a:lstStyle>
            <a:lvl1pPr>
              <a:defRPr sz="3200" b="0">
                <a:latin typeface="Calibri" panose="020F0502020204030204" pitchFamily="34" charset="0"/>
                <a:ea typeface="Tahoma" panose="020B0604030504040204" pitchFamily="34" charset="0"/>
                <a:cs typeface="Tahoma" panose="020B0604030504040204" pitchFamily="34" charset="0"/>
              </a:defRPr>
            </a:lvl1pPr>
          </a:lstStyle>
          <a:p>
            <a:r>
              <a:rPr lang="fr-FR" noProof="0" dirty="0"/>
              <a:t>Modifiez le style du titre</a:t>
            </a:r>
          </a:p>
        </p:txBody>
      </p:sp>
      <p:sp>
        <p:nvSpPr>
          <p:cNvPr id="3" name="Rectangle 6"/>
          <p:cNvSpPr>
            <a:spLocks noGrp="1" noChangeArrowheads="1"/>
          </p:cNvSpPr>
          <p:nvPr>
            <p:ph type="sldNum" sz="quarter" idx="10"/>
          </p:nvPr>
        </p:nvSpPr>
        <p:spPr>
          <a:ln/>
        </p:spPr>
        <p:txBody>
          <a:bodyPr/>
          <a:lstStyle>
            <a:lvl1pPr>
              <a:defRPr sz="1600">
                <a:latin typeface="Calibri" panose="020F0502020204030204" pitchFamily="34" charset="0"/>
              </a:defRPr>
            </a:lvl1pPr>
          </a:lstStyle>
          <a:p>
            <a:pPr>
              <a:defRPr/>
            </a:pPr>
            <a:r>
              <a:rPr lang="fr-FR" dirty="0">
                <a:solidFill>
                  <a:srgbClr val="000000"/>
                </a:solidFill>
              </a:rPr>
              <a:t>F</a:t>
            </a:r>
            <a:r>
              <a:rPr lang="fr-FR">
                <a:solidFill>
                  <a:srgbClr val="000000"/>
                </a:solidFill>
              </a:rPr>
              <a:t>. Héran, </a:t>
            </a:r>
            <a:r>
              <a:rPr lang="fr-FR" dirty="0">
                <a:solidFill>
                  <a:srgbClr val="000000"/>
                </a:solidFill>
              </a:rPr>
              <a:t>CdF  </a:t>
            </a:r>
            <a:fld id="{A9874873-F6D2-41AC-907B-FF67C64DCFC7}"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82724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9CA9ADA-E6B5-4EC9-9FE1-76CC76C81769}" type="datetimeFigureOut">
              <a:rPr lang="fr-FR" smtClean="0"/>
              <a:t>19/09/2025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717559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ECD0E872-DD1B-415B-80F8-CB6CC18695BC}"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155028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502CD938-107D-435F-817F-21DB3E363FBD}"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2609692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654C0123-8D22-4857-B3F6-5769F7C94D81}"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934602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0AB73D85-445F-45B9-A042-88B07150E707}"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3337523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14400" y="609600"/>
            <a:ext cx="75692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F8FC6A2D-4E44-459D-9019-878E82F2A903}"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557851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pPr lvl="0"/>
            <a:endParaRPr lang="fr-FR" noProof="0"/>
          </a:p>
        </p:txBody>
      </p:sp>
      <p:sp>
        <p:nvSpPr>
          <p:cNvPr id="4" name="Rectangle 6"/>
          <p:cNvSpPr>
            <a:spLocks noGrp="1" noChangeArrowheads="1"/>
          </p:cNvSpPr>
          <p:nvPr>
            <p:ph type="sldNum" sz="quarter" idx="10"/>
          </p:nvPr>
        </p:nvSpPr>
        <p:spPr>
          <a:ln/>
        </p:spPr>
        <p:txBody>
          <a:bodyPr/>
          <a:lstStyle>
            <a:lvl1pPr>
              <a:defRPr/>
            </a:lvl1pPr>
          </a:lstStyle>
          <a:p>
            <a:pPr>
              <a:defRPr/>
            </a:pPr>
            <a:r>
              <a:rPr lang="fr-FR" dirty="0">
                <a:solidFill>
                  <a:srgbClr val="000000"/>
                </a:solidFill>
              </a:rPr>
              <a:t>F. Héran INED</a:t>
            </a:r>
            <a:r>
              <a:rPr lang="fr-FR" i="0" dirty="0">
                <a:solidFill>
                  <a:srgbClr val="000000"/>
                </a:solidFill>
              </a:rPr>
              <a:t>   </a:t>
            </a:r>
            <a:fld id="{9C419F92-66CE-4495-920E-09E10113EA5E}" type="slidenum">
              <a:rPr lang="fr-FR" i="0" smtClean="0">
                <a:solidFill>
                  <a:srgbClr val="000000"/>
                </a:solidFill>
              </a:rPr>
              <a:pPr>
                <a:defRPr/>
              </a:pPr>
              <a:t>‹N°›</a:t>
            </a:fld>
            <a:endParaRPr lang="fr-FR" i="0" dirty="0">
              <a:solidFill>
                <a:srgbClr val="000000"/>
              </a:solidFill>
            </a:endParaRPr>
          </a:p>
        </p:txBody>
      </p:sp>
    </p:spTree>
    <p:extLst>
      <p:ext uri="{BB962C8B-B14F-4D97-AF65-F5344CB8AC3E}">
        <p14:creationId xmlns:p14="http://schemas.microsoft.com/office/powerpoint/2010/main" val="109655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CA9ADA-E6B5-4EC9-9FE1-76CC76C81769}" type="datetimeFigureOut">
              <a:rPr lang="fr-FR" smtClean="0"/>
              <a:t>19/09/2025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905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9CA9ADA-E6B5-4EC9-9FE1-76CC76C81769}" type="datetimeFigureOut">
              <a:rPr lang="fr-FR" smtClean="0"/>
              <a:t>19/09/2025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197830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CA9ADA-E6B5-4EC9-9FE1-76CC76C81769}" type="datetimeFigureOut">
              <a:rPr lang="fr-FR" smtClean="0"/>
              <a:t>19/09/2025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121260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CA9ADA-E6B5-4EC9-9FE1-76CC76C81769}" type="datetimeFigureOut">
              <a:rPr lang="fr-FR" smtClean="0"/>
              <a:t>19/09/2025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184525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CA9ADA-E6B5-4EC9-9FE1-76CC76C81769}" type="datetimeFigureOut">
              <a:rPr lang="fr-FR" smtClean="0"/>
              <a:t>19/09/2025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23924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CA9ADA-E6B5-4EC9-9FE1-76CC76C81769}" type="datetimeFigureOut">
              <a:rPr lang="fr-FR" smtClean="0"/>
              <a:t>19/09/2025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F749B8-41C2-49EF-B0F7-8E9F1B07A97E}" type="slidenum">
              <a:rPr lang="fr-FR" smtClean="0"/>
              <a:t>‹N°›</a:t>
            </a:fld>
            <a:endParaRPr lang="fr-FR"/>
          </a:p>
        </p:txBody>
      </p:sp>
    </p:spTree>
    <p:extLst>
      <p:ext uri="{BB962C8B-B14F-4D97-AF65-F5344CB8AC3E}">
        <p14:creationId xmlns:p14="http://schemas.microsoft.com/office/powerpoint/2010/main" val="363633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A9ADA-E6B5-4EC9-9FE1-76CC76C81769}" type="datetimeFigureOut">
              <a:rPr lang="fr-FR" smtClean="0"/>
              <a:t>19/09/2025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749B8-41C2-49EF-B0F7-8E9F1B07A97E}" type="slidenum">
              <a:rPr lang="fr-FR" smtClean="0"/>
              <a:t>‹N°›</a:t>
            </a:fld>
            <a:endParaRPr lang="fr-FR"/>
          </a:p>
        </p:txBody>
      </p:sp>
    </p:spTree>
    <p:extLst>
      <p:ext uri="{BB962C8B-B14F-4D97-AF65-F5344CB8AC3E}">
        <p14:creationId xmlns:p14="http://schemas.microsoft.com/office/powerpoint/2010/main" val="237507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65176"/>
            <a:ext cx="10363200" cy="9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noProof="0" dirty="0" err="1"/>
              <a:t>Cliquez</a:t>
            </a:r>
            <a:r>
              <a:rPr lang="en-GB" altLang="fr-FR" noProof="0" dirty="0"/>
              <a:t> pour modifier le style du titre du masque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p:txBody>
      </p:sp>
      <p:sp>
        <p:nvSpPr>
          <p:cNvPr id="1030" name="Rectangle 6"/>
          <p:cNvSpPr>
            <a:spLocks noGrp="1" noChangeArrowheads="1"/>
          </p:cNvSpPr>
          <p:nvPr>
            <p:ph type="sldNum" sz="quarter" idx="4"/>
          </p:nvPr>
        </p:nvSpPr>
        <p:spPr bwMode="auto">
          <a:xfrm>
            <a:off x="7440085" y="6400800"/>
            <a:ext cx="42439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latin typeface="+mn-lt"/>
              </a:defRPr>
            </a:lvl1pPr>
          </a:lstStyle>
          <a:p>
            <a:pPr fontAlgn="base">
              <a:spcBef>
                <a:spcPct val="0"/>
              </a:spcBef>
              <a:spcAft>
                <a:spcPct val="0"/>
              </a:spcAft>
              <a:defRPr/>
            </a:pPr>
            <a:r>
              <a:rPr lang="fr-FR" dirty="0">
                <a:solidFill>
                  <a:srgbClr val="000000"/>
                </a:solidFill>
              </a:rPr>
              <a:t>F. Héran INED</a:t>
            </a:r>
            <a:r>
              <a:rPr lang="fr-FR" i="0" dirty="0">
                <a:solidFill>
                  <a:srgbClr val="000000"/>
                </a:solidFill>
              </a:rPr>
              <a:t>    </a:t>
            </a:r>
            <a:fld id="{F107B4A5-26A3-4A53-A95C-9F386CFEFEB8}" type="slidenum">
              <a:rPr lang="fr-FR" i="0" smtClean="0">
                <a:solidFill>
                  <a:srgbClr val="000000"/>
                </a:solidFill>
              </a:rPr>
              <a:pPr fontAlgn="base">
                <a:spcBef>
                  <a:spcPct val="0"/>
                </a:spcBef>
                <a:spcAft>
                  <a:spcPct val="0"/>
                </a:spcAft>
                <a:defRPr/>
              </a:pPr>
              <a:t>‹N°›</a:t>
            </a:fld>
            <a:endParaRPr lang="fr-FR" i="0" dirty="0">
              <a:solidFill>
                <a:srgbClr val="000000"/>
              </a:solidFill>
            </a:endParaRPr>
          </a:p>
        </p:txBody>
      </p:sp>
    </p:spTree>
    <p:extLst>
      <p:ext uri="{BB962C8B-B14F-4D97-AF65-F5344CB8AC3E}">
        <p14:creationId xmlns:p14="http://schemas.microsoft.com/office/powerpoint/2010/main" val="121624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eaLnBrk="0" fontAlgn="base" hangingPunct="0">
        <a:spcBef>
          <a:spcPct val="0"/>
        </a:spcBef>
        <a:spcAft>
          <a:spcPct val="0"/>
        </a:spcAft>
        <a:defRPr sz="3200" b="1">
          <a:solidFill>
            <a:srgbClr val="000099"/>
          </a:solidFill>
          <a:latin typeface="Calibri" panose="020F0502020204030204" pitchFamily="34" charset="0"/>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2400">
          <a:solidFill>
            <a:srgbClr val="000099"/>
          </a:solidFill>
          <a:latin typeface="Comic Sans MS" pitchFamily="66" charset="0"/>
        </a:defRPr>
      </a:lvl2pPr>
      <a:lvl3pPr algn="ctr" rtl="0" eaLnBrk="0" fontAlgn="base" hangingPunct="0">
        <a:spcBef>
          <a:spcPct val="0"/>
        </a:spcBef>
        <a:spcAft>
          <a:spcPct val="0"/>
        </a:spcAft>
        <a:defRPr sz="2400">
          <a:solidFill>
            <a:srgbClr val="000099"/>
          </a:solidFill>
          <a:latin typeface="Comic Sans MS" pitchFamily="66" charset="0"/>
        </a:defRPr>
      </a:lvl3pPr>
      <a:lvl4pPr algn="ctr" rtl="0" eaLnBrk="0" fontAlgn="base" hangingPunct="0">
        <a:spcBef>
          <a:spcPct val="0"/>
        </a:spcBef>
        <a:spcAft>
          <a:spcPct val="0"/>
        </a:spcAft>
        <a:defRPr sz="2400">
          <a:solidFill>
            <a:srgbClr val="000099"/>
          </a:solidFill>
          <a:latin typeface="Comic Sans MS" pitchFamily="66" charset="0"/>
        </a:defRPr>
      </a:lvl4pPr>
      <a:lvl5pPr algn="ctr" rtl="0" eaLnBrk="0" fontAlgn="base" hangingPunct="0">
        <a:spcBef>
          <a:spcPct val="0"/>
        </a:spcBef>
        <a:spcAft>
          <a:spcPct val="0"/>
        </a:spcAft>
        <a:defRPr sz="2400">
          <a:solidFill>
            <a:srgbClr val="000099"/>
          </a:solidFill>
          <a:latin typeface="Comic Sans MS" pitchFamily="66" charset="0"/>
        </a:defRPr>
      </a:lvl5pPr>
      <a:lvl6pPr marL="457200" algn="ctr" rtl="0" fontAlgn="base">
        <a:spcBef>
          <a:spcPct val="0"/>
        </a:spcBef>
        <a:spcAft>
          <a:spcPct val="0"/>
        </a:spcAft>
        <a:defRPr sz="2400">
          <a:solidFill>
            <a:srgbClr val="000099"/>
          </a:solidFill>
          <a:latin typeface="Comic Sans MS" pitchFamily="66" charset="0"/>
        </a:defRPr>
      </a:lvl6pPr>
      <a:lvl7pPr marL="914400" algn="ctr" rtl="0" fontAlgn="base">
        <a:spcBef>
          <a:spcPct val="0"/>
        </a:spcBef>
        <a:spcAft>
          <a:spcPct val="0"/>
        </a:spcAft>
        <a:defRPr sz="2400">
          <a:solidFill>
            <a:srgbClr val="000099"/>
          </a:solidFill>
          <a:latin typeface="Comic Sans MS" pitchFamily="66" charset="0"/>
        </a:defRPr>
      </a:lvl7pPr>
      <a:lvl8pPr marL="1371600" algn="ctr" rtl="0" fontAlgn="base">
        <a:spcBef>
          <a:spcPct val="0"/>
        </a:spcBef>
        <a:spcAft>
          <a:spcPct val="0"/>
        </a:spcAft>
        <a:defRPr sz="2400">
          <a:solidFill>
            <a:srgbClr val="000099"/>
          </a:solidFill>
          <a:latin typeface="Comic Sans MS" pitchFamily="66" charset="0"/>
        </a:defRPr>
      </a:lvl8pPr>
      <a:lvl9pPr marL="1828800" algn="ctr" rtl="0" fontAlgn="base">
        <a:spcBef>
          <a:spcPct val="0"/>
        </a:spcBef>
        <a:spcAft>
          <a:spcPct val="0"/>
        </a:spcAft>
        <a:defRPr sz="2400">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2800" b="1">
          <a:solidFill>
            <a:srgbClr val="800000"/>
          </a:solidFill>
          <a:latin typeface="Caiibri"/>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rgbClr val="008080"/>
          </a:solidFill>
          <a:latin typeface="Arial Narrow" panose="020B060602020203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noProof="0" dirty="0" err="1"/>
              <a:t>Cliquez</a:t>
            </a:r>
            <a:r>
              <a:rPr lang="en-GB" altLang="fr-FR" noProof="0" dirty="0"/>
              <a:t> pour modifier le style du titre du masque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p:txBody>
      </p:sp>
      <p:sp>
        <p:nvSpPr>
          <p:cNvPr id="1030" name="Rectangle 6"/>
          <p:cNvSpPr>
            <a:spLocks noGrp="1" noChangeArrowheads="1"/>
          </p:cNvSpPr>
          <p:nvPr>
            <p:ph type="sldNum" sz="quarter" idx="4"/>
          </p:nvPr>
        </p:nvSpPr>
        <p:spPr bwMode="auto">
          <a:xfrm>
            <a:off x="7440085" y="6400800"/>
            <a:ext cx="42439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latin typeface="+mn-lt"/>
              </a:defRPr>
            </a:lvl1pPr>
          </a:lstStyle>
          <a:p>
            <a:pPr fontAlgn="base">
              <a:spcBef>
                <a:spcPct val="0"/>
              </a:spcBef>
              <a:spcAft>
                <a:spcPct val="0"/>
              </a:spcAft>
              <a:defRPr/>
            </a:pPr>
            <a:r>
              <a:rPr lang="fr-FR" dirty="0">
                <a:solidFill>
                  <a:srgbClr val="000000"/>
                </a:solidFill>
              </a:rPr>
              <a:t>F. Héran INED</a:t>
            </a:r>
            <a:r>
              <a:rPr lang="fr-FR" i="0" dirty="0">
                <a:solidFill>
                  <a:srgbClr val="000000"/>
                </a:solidFill>
              </a:rPr>
              <a:t>  </a:t>
            </a:r>
            <a:fld id="{F107B4A5-26A3-4A53-A95C-9F386CFEFEB8}" type="slidenum">
              <a:rPr lang="fr-FR" i="0" smtClean="0">
                <a:solidFill>
                  <a:srgbClr val="000000"/>
                </a:solidFill>
              </a:rPr>
              <a:pPr fontAlgn="base">
                <a:spcBef>
                  <a:spcPct val="0"/>
                </a:spcBef>
                <a:spcAft>
                  <a:spcPct val="0"/>
                </a:spcAft>
                <a:defRPr/>
              </a:pPr>
              <a:t>‹N°›</a:t>
            </a:fld>
            <a:endParaRPr lang="fr-FR" i="0" dirty="0">
              <a:solidFill>
                <a:srgbClr val="000000"/>
              </a:solidFill>
            </a:endParaRPr>
          </a:p>
        </p:txBody>
      </p:sp>
    </p:spTree>
    <p:extLst>
      <p:ext uri="{BB962C8B-B14F-4D97-AF65-F5344CB8AC3E}">
        <p14:creationId xmlns:p14="http://schemas.microsoft.com/office/powerpoint/2010/main" val="3232805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ctr" rtl="0" eaLnBrk="0" fontAlgn="base" hangingPunct="0">
        <a:spcBef>
          <a:spcPct val="0"/>
        </a:spcBef>
        <a:spcAft>
          <a:spcPct val="0"/>
        </a:spcAft>
        <a:defRPr sz="3200" b="1">
          <a:solidFill>
            <a:srgbClr val="000099"/>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2400">
          <a:solidFill>
            <a:srgbClr val="000099"/>
          </a:solidFill>
          <a:latin typeface="Comic Sans MS" pitchFamily="66" charset="0"/>
        </a:defRPr>
      </a:lvl2pPr>
      <a:lvl3pPr algn="ctr" rtl="0" eaLnBrk="0" fontAlgn="base" hangingPunct="0">
        <a:spcBef>
          <a:spcPct val="0"/>
        </a:spcBef>
        <a:spcAft>
          <a:spcPct val="0"/>
        </a:spcAft>
        <a:defRPr sz="2400">
          <a:solidFill>
            <a:srgbClr val="000099"/>
          </a:solidFill>
          <a:latin typeface="Comic Sans MS" pitchFamily="66" charset="0"/>
        </a:defRPr>
      </a:lvl3pPr>
      <a:lvl4pPr algn="ctr" rtl="0" eaLnBrk="0" fontAlgn="base" hangingPunct="0">
        <a:spcBef>
          <a:spcPct val="0"/>
        </a:spcBef>
        <a:spcAft>
          <a:spcPct val="0"/>
        </a:spcAft>
        <a:defRPr sz="2400">
          <a:solidFill>
            <a:srgbClr val="000099"/>
          </a:solidFill>
          <a:latin typeface="Comic Sans MS" pitchFamily="66" charset="0"/>
        </a:defRPr>
      </a:lvl4pPr>
      <a:lvl5pPr algn="ctr" rtl="0" eaLnBrk="0" fontAlgn="base" hangingPunct="0">
        <a:spcBef>
          <a:spcPct val="0"/>
        </a:spcBef>
        <a:spcAft>
          <a:spcPct val="0"/>
        </a:spcAft>
        <a:defRPr sz="2400">
          <a:solidFill>
            <a:srgbClr val="000099"/>
          </a:solidFill>
          <a:latin typeface="Comic Sans MS" pitchFamily="66" charset="0"/>
        </a:defRPr>
      </a:lvl5pPr>
      <a:lvl6pPr marL="457200" algn="ctr" rtl="0" fontAlgn="base">
        <a:spcBef>
          <a:spcPct val="0"/>
        </a:spcBef>
        <a:spcAft>
          <a:spcPct val="0"/>
        </a:spcAft>
        <a:defRPr sz="2400">
          <a:solidFill>
            <a:srgbClr val="000099"/>
          </a:solidFill>
          <a:latin typeface="Comic Sans MS" pitchFamily="66" charset="0"/>
        </a:defRPr>
      </a:lvl6pPr>
      <a:lvl7pPr marL="914400" algn="ctr" rtl="0" fontAlgn="base">
        <a:spcBef>
          <a:spcPct val="0"/>
        </a:spcBef>
        <a:spcAft>
          <a:spcPct val="0"/>
        </a:spcAft>
        <a:defRPr sz="2400">
          <a:solidFill>
            <a:srgbClr val="000099"/>
          </a:solidFill>
          <a:latin typeface="Comic Sans MS" pitchFamily="66" charset="0"/>
        </a:defRPr>
      </a:lvl7pPr>
      <a:lvl8pPr marL="1371600" algn="ctr" rtl="0" fontAlgn="base">
        <a:spcBef>
          <a:spcPct val="0"/>
        </a:spcBef>
        <a:spcAft>
          <a:spcPct val="0"/>
        </a:spcAft>
        <a:defRPr sz="2400">
          <a:solidFill>
            <a:srgbClr val="000099"/>
          </a:solidFill>
          <a:latin typeface="Comic Sans MS" pitchFamily="66" charset="0"/>
        </a:defRPr>
      </a:lvl8pPr>
      <a:lvl9pPr marL="1828800" algn="ctr" rtl="0" fontAlgn="base">
        <a:spcBef>
          <a:spcPct val="0"/>
        </a:spcBef>
        <a:spcAft>
          <a:spcPct val="0"/>
        </a:spcAft>
        <a:defRPr sz="2400">
          <a:solidFill>
            <a:srgbClr val="000099"/>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4"/>
        </a:buBlip>
        <a:defRPr sz="3200">
          <a:solidFill>
            <a:srgbClr val="80000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r.wikipedia.org/wiki/Pierre-%C3%89douard_St%C3%A9rin" TargetMode="Externa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euil.com/ouvrage/immigration-le-grand-deni-francois-heran/9782021531145" TargetMode="External"/><Relationship Id="rId2" Type="http://schemas.openxmlformats.org/officeDocument/2006/relationships/hyperlink" Target="https://www.insee.fr/fr/statistiques/6468640"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75000"/>
              </a:schemeClr>
            </a:gs>
            <a:gs pos="37000">
              <a:schemeClr val="accent3">
                <a:lumMod val="97000"/>
                <a:lumOff val="3000"/>
              </a:schemeClr>
            </a:gs>
            <a:gs pos="83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075" name="Rectangle 2"/>
          <p:cNvSpPr>
            <a:spLocks noChangeArrowheads="1"/>
          </p:cNvSpPr>
          <p:nvPr/>
        </p:nvSpPr>
        <p:spPr bwMode="auto">
          <a:xfrm>
            <a:off x="939800" y="280949"/>
            <a:ext cx="10680700" cy="413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1"/>
              </a:buClr>
              <a:buFont typeface="Wingdings" pitchFamily="2" charset="2"/>
              <a:buBlip>
                <a:blip r:embed="rId2"/>
              </a:buBlip>
              <a:defRPr sz="2400">
                <a:solidFill>
                  <a:srgbClr val="800000"/>
                </a:solidFill>
                <a:latin typeface="Comic Sans MS" pitchFamily="66" charset="0"/>
              </a:defRPr>
            </a:lvl1pPr>
            <a:lvl2pPr marL="742950" indent="-285750" eaLnBrk="0" hangingPunct="0">
              <a:spcBef>
                <a:spcPct val="20000"/>
              </a:spcBef>
              <a:buChar char="–"/>
              <a:defRPr sz="2000">
                <a:solidFill>
                  <a:srgbClr val="008080"/>
                </a:solidFill>
                <a:latin typeface="Comic Sans MS" pitchFamily="66"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fontAlgn="base">
              <a:spcAft>
                <a:spcPts val="600"/>
              </a:spcAft>
              <a:buClr>
                <a:srgbClr val="006699"/>
              </a:buClr>
              <a:buNone/>
              <a:defRPr/>
            </a:pPr>
            <a:r>
              <a:rPr lang="fr-FR" sz="2800" b="1" cap="small" dirty="0">
                <a:latin typeface="Tahoma" panose="020B0604030504040204" pitchFamily="34" charset="0"/>
                <a:ea typeface="Tahoma" panose="020B0604030504040204" pitchFamily="34" charset="0"/>
                <a:cs typeface="Tahoma" panose="020B0604030504040204" pitchFamily="34" charset="0"/>
              </a:rPr>
              <a:t>Les demandeurs d'asile et les réfugiés </a:t>
            </a:r>
            <a:br>
              <a:rPr lang="fr-FR" sz="2800" b="1" cap="small" dirty="0">
                <a:latin typeface="Tahoma" panose="020B0604030504040204" pitchFamily="34" charset="0"/>
                <a:ea typeface="Tahoma" panose="020B0604030504040204" pitchFamily="34" charset="0"/>
                <a:cs typeface="Tahoma" panose="020B0604030504040204" pitchFamily="34" charset="0"/>
              </a:rPr>
            </a:br>
            <a:r>
              <a:rPr lang="fr-FR" sz="2800" b="1" cap="small" dirty="0">
                <a:latin typeface="Tahoma" panose="020B0604030504040204" pitchFamily="34" charset="0"/>
                <a:ea typeface="Tahoma" panose="020B0604030504040204" pitchFamily="34" charset="0"/>
                <a:cs typeface="Tahoma" panose="020B0604030504040204" pitchFamily="34" charset="0"/>
              </a:rPr>
              <a:t>en France et en Europe : chiffrage et représentations </a:t>
            </a:r>
          </a:p>
          <a:p>
            <a:pPr lvl="0" algn="ctr" fontAlgn="base">
              <a:spcAft>
                <a:spcPts val="600"/>
              </a:spcAft>
              <a:buClr>
                <a:srgbClr val="006699"/>
              </a:buClr>
              <a:buNone/>
              <a:defRPr/>
            </a:pPr>
            <a:r>
              <a:rPr kumimoji="0" lang="fr-FR" altLang="fr-FR" sz="1100" b="1" i="0" u="none" strike="noStrike" kern="1200" cap="small" spc="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   </a:t>
            </a:r>
          </a:p>
          <a:p>
            <a:pPr lvl="0" algn="ctr" fontAlgn="base">
              <a:spcAft>
                <a:spcPts val="600"/>
              </a:spcAft>
              <a:buClr>
                <a:srgbClr val="006699"/>
              </a:buClr>
              <a:buNone/>
              <a:defRPr/>
            </a:pPr>
            <a:r>
              <a:rPr kumimoji="0" lang="fr-FR" altLang="fr-FR" sz="2400" b="1" i="0" u="none" strike="noStrike" kern="1200" cap="none" spc="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François Héran</a:t>
            </a:r>
          </a:p>
          <a:p>
            <a:pPr marL="0" marR="0" lvl="0" indent="0" algn="ctr" defTabSz="914400" rtl="0" eaLnBrk="0" fontAlgn="base" latinLnBrk="0" hangingPunct="0">
              <a:lnSpc>
                <a:spcPct val="100000"/>
              </a:lnSpc>
              <a:spcBef>
                <a:spcPct val="20000"/>
              </a:spcBef>
              <a:spcAft>
                <a:spcPct val="0"/>
              </a:spcAft>
              <a:buClr>
                <a:srgbClr val="3399FF"/>
              </a:buClr>
              <a:buSzTx/>
              <a:buFont typeface="Wingdings" pitchFamily="2" charset="2"/>
              <a:buNone/>
              <a:tabLst/>
              <a:defRPr/>
            </a:pPr>
            <a:r>
              <a:rPr kumimoji="0" lang="fr-FR" altLang="fr-FR" sz="6600" b="1" i="0" u="none" strike="noStrike" kern="1200" cap="none" spc="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0" fontAlgn="base" latinLnBrk="0" hangingPunct="0">
              <a:lnSpc>
                <a:spcPct val="100000"/>
              </a:lnSpc>
              <a:spcBef>
                <a:spcPct val="20000"/>
              </a:spcBef>
              <a:spcAft>
                <a:spcPct val="0"/>
              </a:spcAft>
              <a:buClr>
                <a:srgbClr val="3399FF"/>
              </a:buClr>
              <a:buSzTx/>
              <a:buFont typeface="Wingdings" pitchFamily="2" charset="2"/>
              <a:buNone/>
              <a:tabLst/>
              <a:defRPr/>
            </a:pPr>
            <a:r>
              <a:rPr kumimoji="0" lang="fr-FR" altLang="fr-FR" sz="2000" b="1" i="0" u="none" strike="noStrike" kern="1200" cap="none" spc="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Chaire Migrations et sociétés</a:t>
            </a:r>
          </a:p>
          <a:p>
            <a:pPr marL="0" marR="0" lvl="0" indent="0" algn="ctr" defTabSz="914400" rtl="0" eaLnBrk="0" fontAlgn="base" latinLnBrk="0" hangingPunct="0">
              <a:lnSpc>
                <a:spcPct val="100000"/>
              </a:lnSpc>
              <a:spcBef>
                <a:spcPct val="20000"/>
              </a:spcBef>
              <a:spcAft>
                <a:spcPct val="0"/>
              </a:spcAft>
              <a:buClr>
                <a:srgbClr val="3399FF"/>
              </a:buClr>
              <a:buSzTx/>
              <a:buFont typeface="Wingdings" pitchFamily="2" charset="2"/>
              <a:buNone/>
              <a:tabLst/>
              <a:defRPr/>
            </a:pPr>
            <a:r>
              <a:rPr lang="fr-FR" altLang="fr-FR" sz="2000" b="1" dirty="0">
                <a:solidFill>
                  <a:srgbClr val="000099"/>
                </a:solidFill>
                <a:latin typeface="Tahoma" panose="020B0604030504040204" pitchFamily="34" charset="0"/>
                <a:ea typeface="Tahoma" panose="020B0604030504040204" pitchFamily="34" charset="0"/>
                <a:cs typeface="Tahoma" panose="020B0604030504040204" pitchFamily="34" charset="0"/>
              </a:rPr>
              <a:t>Institut Convergences Migrations (CNRS)</a:t>
            </a:r>
            <a:endParaRPr kumimoji="0" lang="fr-FR" altLang="fr-FR" sz="2000" b="1" i="0" u="none" strike="noStrike" kern="1200" cap="none" spc="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76" name="Rectangle 5"/>
          <p:cNvSpPr>
            <a:spLocks noChangeArrowheads="1"/>
          </p:cNvSpPr>
          <p:nvPr/>
        </p:nvSpPr>
        <p:spPr bwMode="auto">
          <a:xfrm>
            <a:off x="762000" y="4734560"/>
            <a:ext cx="11036300" cy="188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1"/>
              </a:buClr>
              <a:buFont typeface="Wingdings" pitchFamily="2" charset="2"/>
              <a:buBlip>
                <a:blip r:embed="rId2"/>
              </a:buBlip>
              <a:defRPr sz="2400">
                <a:solidFill>
                  <a:srgbClr val="800000"/>
                </a:solidFill>
                <a:latin typeface="Comic Sans MS" pitchFamily="66" charset="0"/>
              </a:defRPr>
            </a:lvl1pPr>
            <a:lvl2pPr marL="742950" indent="-285750" eaLnBrk="0" hangingPunct="0">
              <a:spcBef>
                <a:spcPct val="20000"/>
              </a:spcBef>
              <a:buChar char="–"/>
              <a:defRPr sz="2000">
                <a:solidFill>
                  <a:srgbClr val="008080"/>
                </a:solidFill>
                <a:latin typeface="Comic Sans MS" pitchFamily="66"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Aft>
                <a:spcPct val="0"/>
              </a:spcAft>
              <a:buClr>
                <a:srgbClr val="3399FF"/>
              </a:buClr>
              <a:buNone/>
              <a:defRPr/>
            </a:pPr>
            <a:r>
              <a:rPr kumimoji="0" lang="fr-FR" sz="2800" b="1"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Fédération des Acteurs de la Solidarité</a:t>
            </a:r>
          </a:p>
          <a:p>
            <a:pPr algn="ctr" fontAlgn="base">
              <a:spcAft>
                <a:spcPct val="0"/>
              </a:spcAft>
              <a:buClr>
                <a:srgbClr val="3399FF"/>
              </a:buClr>
              <a:buNone/>
              <a:defRPr/>
            </a:pPr>
            <a:r>
              <a:rPr kumimoji="0" lang="fr-FR" sz="2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Webinaire du 19 septembre 2025</a:t>
            </a:r>
            <a:endParaRPr kumimoji="0" lang="fr-FR" sz="2800" b="0"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Tahoma" panose="020B0604030504040204" pitchFamily="34" charset="0"/>
            </a:endParaRPr>
          </a:p>
        </p:txBody>
      </p:sp>
      <p:pic>
        <p:nvPicPr>
          <p:cNvPr id="7" name="Image 6"/>
          <p:cNvPicPr/>
          <p:nvPr/>
        </p:nvPicPr>
        <p:blipFill>
          <a:blip r:embed="rId3"/>
          <a:stretch>
            <a:fillRect/>
          </a:stretch>
        </p:blipFill>
        <p:spPr>
          <a:xfrm>
            <a:off x="4966261" y="2348880"/>
            <a:ext cx="2627778" cy="1080120"/>
          </a:xfrm>
          <a:prstGeom prst="rect">
            <a:avLst/>
          </a:prstGeom>
        </p:spPr>
      </p:pic>
    </p:spTree>
    <p:extLst>
      <p:ext uri="{BB962C8B-B14F-4D97-AF65-F5344CB8AC3E}">
        <p14:creationId xmlns:p14="http://schemas.microsoft.com/office/powerpoint/2010/main" val="17475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4797FD0-6E4F-4F6B-8BFC-522505B92AAE}"/>
              </a:ext>
            </a:extLst>
          </p:cNvPr>
          <p:cNvSpPr>
            <a:spLocks noGrp="1"/>
          </p:cNvSpPr>
          <p:nvPr>
            <p:ph type="body" idx="1"/>
          </p:nvPr>
        </p:nvSpPr>
        <p:spPr/>
        <p:txBody>
          <a:bodyPr/>
          <a:lstStyle/>
          <a:p>
            <a:r>
              <a:rPr lang="fr-FR" dirty="0"/>
              <a:t>II. Données sur l’asile des Afghans</a:t>
            </a:r>
            <a:br>
              <a:rPr lang="fr-FR" dirty="0"/>
            </a:br>
            <a:r>
              <a:rPr lang="fr-FR" dirty="0"/>
              <a:t>  </a:t>
            </a:r>
          </a:p>
        </p:txBody>
      </p:sp>
      <p:sp>
        <p:nvSpPr>
          <p:cNvPr id="4" name="Espace réservé du numéro de diapositive 3">
            <a:extLst>
              <a:ext uri="{FF2B5EF4-FFF2-40B4-BE49-F238E27FC236}">
                <a16:creationId xmlns:a16="http://schemas.microsoft.com/office/drawing/2014/main" id="{A11F2FA4-EAC1-4BCF-A84D-AA782BD3BA5D}"/>
              </a:ext>
            </a:extLst>
          </p:cNvPr>
          <p:cNvSpPr>
            <a:spLocks noGrp="1"/>
          </p:cNvSpPr>
          <p:nvPr>
            <p:ph type="sldNum" sz="quarter" idx="10"/>
          </p:nvPr>
        </p:nvSpPr>
        <p:spPr/>
        <p:txBody>
          <a:bodyPr/>
          <a:lstStyle/>
          <a:p>
            <a:pPr>
              <a:defRPr/>
            </a:pPr>
            <a:r>
              <a:rPr lang="fr-FR">
                <a:solidFill>
                  <a:srgbClr val="000000"/>
                </a:solidFill>
              </a:rPr>
              <a:t>F. Héran, CdF</a:t>
            </a:r>
            <a:r>
              <a:rPr lang="fr-FR" i="0">
                <a:solidFill>
                  <a:srgbClr val="000000"/>
                </a:solidFill>
              </a:rPr>
              <a:t>    </a:t>
            </a:r>
            <a:fld id="{E71ABA17-F607-4C3E-8AC5-27A4CC6C0DE4}" type="slidenum">
              <a:rPr lang="fr-FR" i="0" smtClean="0">
                <a:solidFill>
                  <a:srgbClr val="000000"/>
                </a:solidFill>
              </a:rPr>
              <a:pPr>
                <a:defRPr/>
              </a:pPr>
              <a:t>10</a:t>
            </a:fld>
            <a:endParaRPr lang="fr-FR" i="0" dirty="0">
              <a:solidFill>
                <a:srgbClr val="000000"/>
              </a:solidFill>
            </a:endParaRPr>
          </a:p>
        </p:txBody>
      </p:sp>
    </p:spTree>
    <p:extLst>
      <p:ext uri="{BB962C8B-B14F-4D97-AF65-F5344CB8AC3E}">
        <p14:creationId xmlns:p14="http://schemas.microsoft.com/office/powerpoint/2010/main" val="30940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F3043E8-8C16-437D-A298-B0C624739B9D}"/>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11</a:t>
            </a:fld>
            <a:endParaRPr lang="fr-FR" i="0" dirty="0">
              <a:solidFill>
                <a:srgbClr val="000000"/>
              </a:solidFill>
            </a:endParaRPr>
          </a:p>
        </p:txBody>
      </p:sp>
      <p:pic>
        <p:nvPicPr>
          <p:cNvPr id="6" name="Image 5">
            <a:extLst>
              <a:ext uri="{FF2B5EF4-FFF2-40B4-BE49-F238E27FC236}">
                <a16:creationId xmlns:a16="http://schemas.microsoft.com/office/drawing/2014/main" id="{A1C1A1B7-BC24-4738-83EA-1F3E896F4AFA}"/>
              </a:ext>
            </a:extLst>
          </p:cNvPr>
          <p:cNvPicPr>
            <a:picLocks noChangeAspect="1"/>
          </p:cNvPicPr>
          <p:nvPr/>
        </p:nvPicPr>
        <p:blipFill>
          <a:blip r:embed="rId2"/>
          <a:stretch>
            <a:fillRect/>
          </a:stretch>
        </p:blipFill>
        <p:spPr>
          <a:xfrm>
            <a:off x="429884" y="413304"/>
            <a:ext cx="8775076" cy="5706271"/>
          </a:xfrm>
          <a:prstGeom prst="rect">
            <a:avLst/>
          </a:prstGeom>
        </p:spPr>
      </p:pic>
      <p:sp>
        <p:nvSpPr>
          <p:cNvPr id="2" name="Titre 1">
            <a:extLst>
              <a:ext uri="{FF2B5EF4-FFF2-40B4-BE49-F238E27FC236}">
                <a16:creationId xmlns:a16="http://schemas.microsoft.com/office/drawing/2014/main" id="{0FF72CF3-5AFA-4ECC-B101-388E37AD0402}"/>
              </a:ext>
            </a:extLst>
          </p:cNvPr>
          <p:cNvSpPr>
            <a:spLocks noGrp="1"/>
          </p:cNvSpPr>
          <p:nvPr>
            <p:ph type="title"/>
          </p:nvPr>
        </p:nvSpPr>
        <p:spPr>
          <a:xfrm>
            <a:off x="8930640" y="806290"/>
            <a:ext cx="3014166" cy="4541520"/>
          </a:xfrm>
        </p:spPr>
        <p:txBody>
          <a:bodyPr/>
          <a:lstStyle/>
          <a:p>
            <a:r>
              <a:rPr lang="fr-FR" sz="2400" b="1" dirty="0"/>
              <a:t>Nombre d’Afghans « déplacés forcés »,</a:t>
            </a:r>
            <a:br>
              <a:rPr lang="fr-FR" sz="2400" b="1" dirty="0"/>
            </a:br>
            <a:r>
              <a:rPr lang="fr-FR" sz="2400" b="1" dirty="0"/>
              <a:t>cumulé en juin 2024 </a:t>
            </a:r>
            <a:br>
              <a:rPr lang="fr-FR" sz="2400" b="1" dirty="0"/>
            </a:br>
            <a:br>
              <a:rPr lang="fr-FR" sz="1800" dirty="0"/>
            </a:br>
            <a:br>
              <a:rPr lang="fr-FR" sz="1800" dirty="0"/>
            </a:br>
            <a:r>
              <a:rPr lang="fr-FR" sz="1800" dirty="0"/>
              <a:t>Source : </a:t>
            </a:r>
            <a:br>
              <a:rPr lang="fr-FR" sz="1800" dirty="0"/>
            </a:br>
            <a:r>
              <a:rPr lang="fr-FR" sz="1800" dirty="0"/>
              <a:t>HCR </a:t>
            </a:r>
            <a:r>
              <a:rPr lang="fr-FR" sz="1800" dirty="0" err="1"/>
              <a:t>Datafinder</a:t>
            </a:r>
            <a:r>
              <a:rPr lang="fr-FR" sz="1800" dirty="0"/>
              <a:t>, </a:t>
            </a:r>
            <a:br>
              <a:rPr lang="fr-FR" sz="1800" dirty="0"/>
            </a:br>
            <a:r>
              <a:rPr lang="fr-FR" sz="1800" dirty="0"/>
              <a:t>analysé par le Migration </a:t>
            </a:r>
            <a:r>
              <a:rPr lang="fr-FR" sz="1800" dirty="0" err="1"/>
              <a:t>Observatory</a:t>
            </a:r>
            <a:r>
              <a:rPr lang="fr-FR" sz="1800" dirty="0"/>
              <a:t> d’Oxford</a:t>
            </a:r>
          </a:p>
        </p:txBody>
      </p:sp>
    </p:spTree>
    <p:extLst>
      <p:ext uri="{BB962C8B-B14F-4D97-AF65-F5344CB8AC3E}">
        <p14:creationId xmlns:p14="http://schemas.microsoft.com/office/powerpoint/2010/main" val="8877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2801F-4E24-4102-9298-775C6BD0D543}"/>
              </a:ext>
            </a:extLst>
          </p:cNvPr>
          <p:cNvSpPr>
            <a:spLocks noGrp="1"/>
          </p:cNvSpPr>
          <p:nvPr>
            <p:ph type="title"/>
          </p:nvPr>
        </p:nvSpPr>
        <p:spPr>
          <a:xfrm>
            <a:off x="8304531" y="670560"/>
            <a:ext cx="3749041" cy="5628640"/>
          </a:xfrm>
        </p:spPr>
        <p:txBody>
          <a:bodyPr anchor="t"/>
          <a:lstStyle/>
          <a:p>
            <a:r>
              <a:rPr lang="fr-FR" sz="2300" b="1" dirty="0">
                <a:solidFill>
                  <a:srgbClr val="C00000"/>
                </a:solidFill>
              </a:rPr>
              <a:t>Primo-demandeurs d’asile AFGHANS depuis 2010</a:t>
            </a:r>
            <a:br>
              <a:rPr lang="fr-FR" sz="2300" b="1" dirty="0">
                <a:solidFill>
                  <a:srgbClr val="C00000"/>
                </a:solidFill>
              </a:rPr>
            </a:br>
            <a:r>
              <a:rPr lang="fr-FR" sz="2300" b="1" dirty="0">
                <a:solidFill>
                  <a:srgbClr val="C00000"/>
                </a:solidFill>
              </a:rPr>
              <a:t>dans les pays de l’UE : </a:t>
            </a:r>
            <a:br>
              <a:rPr lang="fr-FR" sz="2400" b="1" dirty="0">
                <a:solidFill>
                  <a:srgbClr val="C00000"/>
                </a:solidFill>
              </a:rPr>
            </a:br>
            <a:r>
              <a:rPr lang="fr-FR" sz="2400" b="1" u="sng" dirty="0">
                <a:solidFill>
                  <a:srgbClr val="C00000"/>
                </a:solidFill>
              </a:rPr>
              <a:t>pour 10 000 habitants</a:t>
            </a:r>
            <a:br>
              <a:rPr lang="fr-FR" sz="2400" b="1" u="sng" dirty="0">
                <a:solidFill>
                  <a:srgbClr val="C00000"/>
                </a:solidFill>
              </a:rPr>
            </a:br>
            <a:br>
              <a:rPr lang="fr-FR" sz="2400" b="1" dirty="0">
                <a:solidFill>
                  <a:srgbClr val="C00000"/>
                </a:solidFill>
              </a:rPr>
            </a:br>
            <a:r>
              <a:rPr lang="fr-FR" sz="1800" i="1" dirty="0">
                <a:solidFill>
                  <a:schemeClr val="tx1"/>
                </a:solidFill>
              </a:rPr>
              <a:t>Source :</a:t>
            </a:r>
            <a:r>
              <a:rPr lang="fr-FR" sz="1800" dirty="0">
                <a:solidFill>
                  <a:schemeClr val="tx1"/>
                </a:solidFill>
              </a:rPr>
              <a:t> Eurostat</a:t>
            </a:r>
            <a:br>
              <a:rPr lang="fr-FR" sz="1800" dirty="0">
                <a:solidFill>
                  <a:schemeClr val="tx1"/>
                </a:solidFill>
              </a:rPr>
            </a:br>
            <a:br>
              <a:rPr lang="fr-FR" sz="1800" dirty="0">
                <a:solidFill>
                  <a:schemeClr val="tx1"/>
                </a:solidFill>
              </a:rPr>
            </a:br>
            <a:r>
              <a:rPr lang="fr-FR" sz="1800" i="1" dirty="0">
                <a:solidFill>
                  <a:schemeClr val="tx1"/>
                </a:solidFill>
              </a:rPr>
              <a:t>N. B.</a:t>
            </a:r>
            <a:r>
              <a:rPr lang="fr-FR" sz="1800" dirty="0">
                <a:solidFill>
                  <a:schemeClr val="tx1"/>
                </a:solidFill>
              </a:rPr>
              <a:t> : primo-demandeurs.</a:t>
            </a:r>
            <a:br>
              <a:rPr lang="fr-FR" sz="1800" dirty="0">
                <a:solidFill>
                  <a:schemeClr val="tx1"/>
                </a:solidFill>
              </a:rPr>
            </a:br>
            <a:r>
              <a:rPr lang="fr-FR" sz="1100" dirty="0">
                <a:solidFill>
                  <a:schemeClr val="tx1"/>
                </a:solidFill>
              </a:rPr>
              <a:t>    </a:t>
            </a:r>
            <a:br>
              <a:rPr lang="fr-FR" sz="1800" dirty="0">
                <a:solidFill>
                  <a:schemeClr val="tx1"/>
                </a:solidFill>
              </a:rPr>
            </a:br>
            <a:r>
              <a:rPr lang="fr-FR" sz="1800" dirty="0">
                <a:solidFill>
                  <a:schemeClr val="tx1"/>
                </a:solidFill>
              </a:rPr>
              <a:t>N’inclut pas les 46 000 demandeurs enregistrés par la Hongrie en 2015, envoyés ensuite en Allemagne </a:t>
            </a:r>
            <a:br>
              <a:rPr lang="fr-FR" sz="1800" dirty="0">
                <a:solidFill>
                  <a:schemeClr val="tx1"/>
                </a:solidFill>
              </a:rPr>
            </a:br>
            <a:r>
              <a:rPr lang="fr-FR" sz="1800" dirty="0">
                <a:solidFill>
                  <a:schemeClr val="tx1"/>
                </a:solidFill>
              </a:rPr>
              <a:t>ou en Autriche.</a:t>
            </a:r>
            <a:br>
              <a:rPr lang="fr-FR" sz="1800" dirty="0">
                <a:solidFill>
                  <a:schemeClr val="tx1"/>
                </a:solidFill>
              </a:rPr>
            </a:br>
            <a:r>
              <a:rPr lang="fr-FR" sz="1100" dirty="0">
                <a:solidFill>
                  <a:schemeClr val="tx1"/>
                </a:solidFill>
              </a:rPr>
              <a:t>    </a:t>
            </a:r>
            <a:br>
              <a:rPr lang="fr-FR" sz="1800" dirty="0">
                <a:solidFill>
                  <a:schemeClr val="tx1"/>
                </a:solidFill>
              </a:rPr>
            </a:br>
            <a:r>
              <a:rPr lang="fr-FR" sz="1800" dirty="0">
                <a:solidFill>
                  <a:schemeClr val="tx1"/>
                </a:solidFill>
              </a:rPr>
              <a:t>En moyenne sur toute la période, </a:t>
            </a:r>
            <a:br>
              <a:rPr lang="fr-FR" sz="1800" dirty="0">
                <a:solidFill>
                  <a:schemeClr val="tx1"/>
                </a:solidFill>
              </a:rPr>
            </a:br>
            <a:r>
              <a:rPr lang="fr-FR" sz="1800" dirty="0">
                <a:solidFill>
                  <a:schemeClr val="tx1"/>
                </a:solidFill>
              </a:rPr>
              <a:t>les autres pays de l’UE, non représentés ici, ont enregistré moins de 1 demande pour 10 000 habitants</a:t>
            </a:r>
            <a:endParaRPr lang="fr-FR" sz="2400" dirty="0">
              <a:solidFill>
                <a:schemeClr val="tx1"/>
              </a:solidFill>
            </a:endParaRPr>
          </a:p>
        </p:txBody>
      </p:sp>
      <p:sp>
        <p:nvSpPr>
          <p:cNvPr id="3" name="Espace réservé du numéro de diapositive 2">
            <a:extLst>
              <a:ext uri="{FF2B5EF4-FFF2-40B4-BE49-F238E27FC236}">
                <a16:creationId xmlns:a16="http://schemas.microsoft.com/office/drawing/2014/main" id="{EF430706-4D61-4642-B357-6EED98D851F9}"/>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12</a:t>
            </a:fld>
            <a:endParaRPr lang="fr-FR" i="0" dirty="0">
              <a:solidFill>
                <a:srgbClr val="000000"/>
              </a:solidFill>
            </a:endParaRPr>
          </a:p>
        </p:txBody>
      </p:sp>
      <p:pic>
        <p:nvPicPr>
          <p:cNvPr id="6" name="Image 5">
            <a:extLst>
              <a:ext uri="{FF2B5EF4-FFF2-40B4-BE49-F238E27FC236}">
                <a16:creationId xmlns:a16="http://schemas.microsoft.com/office/drawing/2014/main" id="{244E8208-CBF7-4BA6-877A-951716D083B6}"/>
              </a:ext>
            </a:extLst>
          </p:cNvPr>
          <p:cNvPicPr>
            <a:picLocks noChangeAspect="1"/>
          </p:cNvPicPr>
          <p:nvPr/>
        </p:nvPicPr>
        <p:blipFill>
          <a:blip r:embed="rId2"/>
          <a:stretch>
            <a:fillRect/>
          </a:stretch>
        </p:blipFill>
        <p:spPr>
          <a:xfrm>
            <a:off x="392428" y="192822"/>
            <a:ext cx="7694931" cy="6502760"/>
          </a:xfrm>
          <a:prstGeom prst="rect">
            <a:avLst/>
          </a:prstGeom>
        </p:spPr>
      </p:pic>
    </p:spTree>
    <p:extLst>
      <p:ext uri="{BB962C8B-B14F-4D97-AF65-F5344CB8AC3E}">
        <p14:creationId xmlns:p14="http://schemas.microsoft.com/office/powerpoint/2010/main" val="1266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2801F-4E24-4102-9298-775C6BD0D543}"/>
              </a:ext>
            </a:extLst>
          </p:cNvPr>
          <p:cNvSpPr>
            <a:spLocks noGrp="1"/>
          </p:cNvSpPr>
          <p:nvPr>
            <p:ph type="title"/>
          </p:nvPr>
        </p:nvSpPr>
        <p:spPr>
          <a:xfrm>
            <a:off x="8168639" y="670560"/>
            <a:ext cx="3749041" cy="5760578"/>
          </a:xfrm>
        </p:spPr>
        <p:txBody>
          <a:bodyPr anchor="t"/>
          <a:lstStyle/>
          <a:p>
            <a:r>
              <a:rPr lang="fr-FR" sz="2300" b="1" dirty="0">
                <a:solidFill>
                  <a:srgbClr val="C00000"/>
                </a:solidFill>
              </a:rPr>
              <a:t>Demandeurs d’asile AFGHANS, primo + secundo, enregistrés depuis 2010 </a:t>
            </a:r>
            <a:br>
              <a:rPr lang="fr-FR" sz="2300" b="1" dirty="0">
                <a:solidFill>
                  <a:srgbClr val="C00000"/>
                </a:solidFill>
              </a:rPr>
            </a:br>
            <a:r>
              <a:rPr lang="fr-FR" sz="2300" b="1" dirty="0">
                <a:solidFill>
                  <a:srgbClr val="C00000"/>
                </a:solidFill>
              </a:rPr>
              <a:t>dans les pays de l’UE : </a:t>
            </a:r>
            <a:br>
              <a:rPr lang="fr-FR" sz="2300" b="1" dirty="0">
                <a:solidFill>
                  <a:srgbClr val="C00000"/>
                </a:solidFill>
              </a:rPr>
            </a:br>
            <a:r>
              <a:rPr lang="fr-FR" sz="2300" b="1" u="sng" dirty="0">
                <a:solidFill>
                  <a:srgbClr val="C00000"/>
                </a:solidFill>
              </a:rPr>
              <a:t>pour 10 000 habitants</a:t>
            </a:r>
            <a:br>
              <a:rPr lang="fr-FR" sz="2400" b="1" dirty="0">
                <a:solidFill>
                  <a:srgbClr val="C00000"/>
                </a:solidFill>
              </a:rPr>
            </a:br>
            <a:br>
              <a:rPr lang="fr-FR" sz="2400" b="1" dirty="0">
                <a:solidFill>
                  <a:srgbClr val="C00000"/>
                </a:solidFill>
              </a:rPr>
            </a:br>
            <a:r>
              <a:rPr lang="fr-FR" sz="1800" i="1" dirty="0">
                <a:solidFill>
                  <a:schemeClr val="tx1"/>
                </a:solidFill>
              </a:rPr>
              <a:t>Source :</a:t>
            </a:r>
            <a:r>
              <a:rPr lang="fr-FR" sz="1800" dirty="0">
                <a:solidFill>
                  <a:schemeClr val="tx1"/>
                </a:solidFill>
              </a:rPr>
              <a:t> Eurostat, toutes demandes, rapprochement entre données</a:t>
            </a:r>
            <a:br>
              <a:rPr lang="fr-FR" sz="1800" dirty="0">
                <a:solidFill>
                  <a:schemeClr val="tx1"/>
                </a:solidFill>
              </a:rPr>
            </a:br>
            <a:r>
              <a:rPr lang="fr-FR" sz="1800" dirty="0">
                <a:solidFill>
                  <a:schemeClr val="tx1"/>
                </a:solidFill>
              </a:rPr>
              <a:t>de l’asile et recensements </a:t>
            </a:r>
            <a:br>
              <a:rPr lang="fr-FR" sz="1800" dirty="0">
                <a:solidFill>
                  <a:schemeClr val="tx1"/>
                </a:solidFill>
              </a:rPr>
            </a:br>
            <a:r>
              <a:rPr lang="fr-FR" sz="1800" dirty="0">
                <a:solidFill>
                  <a:schemeClr val="tx1"/>
                </a:solidFill>
              </a:rPr>
              <a:t>de la population </a:t>
            </a:r>
            <a:br>
              <a:rPr lang="fr-FR" sz="1800" dirty="0">
                <a:solidFill>
                  <a:schemeClr val="tx1"/>
                </a:solidFill>
              </a:rPr>
            </a:br>
            <a:br>
              <a:rPr lang="fr-FR" sz="1800" dirty="0">
                <a:solidFill>
                  <a:schemeClr val="tx1"/>
                </a:solidFill>
              </a:rPr>
            </a:br>
            <a:endParaRPr lang="fr-FR" sz="2400" dirty="0">
              <a:solidFill>
                <a:schemeClr val="tx1"/>
              </a:solidFill>
            </a:endParaRPr>
          </a:p>
        </p:txBody>
      </p:sp>
      <p:sp>
        <p:nvSpPr>
          <p:cNvPr id="3" name="Espace réservé du numéro de diapositive 2">
            <a:extLst>
              <a:ext uri="{FF2B5EF4-FFF2-40B4-BE49-F238E27FC236}">
                <a16:creationId xmlns:a16="http://schemas.microsoft.com/office/drawing/2014/main" id="{EF430706-4D61-4642-B357-6EED98D851F9}"/>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13</a:t>
            </a:fld>
            <a:endParaRPr lang="fr-FR" i="0" dirty="0">
              <a:solidFill>
                <a:srgbClr val="000000"/>
              </a:solidFill>
            </a:endParaRPr>
          </a:p>
        </p:txBody>
      </p:sp>
      <p:pic>
        <p:nvPicPr>
          <p:cNvPr id="4" name="Image 3">
            <a:extLst>
              <a:ext uri="{FF2B5EF4-FFF2-40B4-BE49-F238E27FC236}">
                <a16:creationId xmlns:a16="http://schemas.microsoft.com/office/drawing/2014/main" id="{614FD510-8E22-4B64-A942-4CED4F19E743}"/>
              </a:ext>
            </a:extLst>
          </p:cNvPr>
          <p:cNvPicPr>
            <a:picLocks noChangeAspect="1"/>
          </p:cNvPicPr>
          <p:nvPr/>
        </p:nvPicPr>
        <p:blipFill>
          <a:blip r:embed="rId2"/>
          <a:stretch>
            <a:fillRect/>
          </a:stretch>
        </p:blipFill>
        <p:spPr>
          <a:xfrm>
            <a:off x="409366" y="152400"/>
            <a:ext cx="7636836" cy="6441440"/>
          </a:xfrm>
          <a:prstGeom prst="rect">
            <a:avLst/>
          </a:prstGeom>
        </p:spPr>
      </p:pic>
    </p:spTree>
    <p:extLst>
      <p:ext uri="{BB962C8B-B14F-4D97-AF65-F5344CB8AC3E}">
        <p14:creationId xmlns:p14="http://schemas.microsoft.com/office/powerpoint/2010/main" val="109735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2801F-4E24-4102-9298-775C6BD0D543}"/>
              </a:ext>
            </a:extLst>
          </p:cNvPr>
          <p:cNvSpPr>
            <a:spLocks noGrp="1"/>
          </p:cNvSpPr>
          <p:nvPr>
            <p:ph type="title"/>
          </p:nvPr>
        </p:nvSpPr>
        <p:spPr>
          <a:xfrm>
            <a:off x="8168639" y="599440"/>
            <a:ext cx="3749041" cy="5760578"/>
          </a:xfrm>
        </p:spPr>
        <p:txBody>
          <a:bodyPr anchor="t"/>
          <a:lstStyle/>
          <a:p>
            <a:r>
              <a:rPr lang="fr-FR" sz="2300" b="1" dirty="0">
                <a:solidFill>
                  <a:srgbClr val="C00000"/>
                </a:solidFill>
              </a:rPr>
              <a:t>Décisions positives </a:t>
            </a:r>
            <a:br>
              <a:rPr lang="fr-FR" sz="2300" b="1" dirty="0">
                <a:solidFill>
                  <a:srgbClr val="C00000"/>
                </a:solidFill>
              </a:rPr>
            </a:br>
            <a:r>
              <a:rPr lang="fr-FR" sz="2300" b="1" dirty="0">
                <a:solidFill>
                  <a:srgbClr val="C00000"/>
                </a:solidFill>
              </a:rPr>
              <a:t>de protection accordées </a:t>
            </a:r>
            <a:br>
              <a:rPr lang="fr-FR" sz="2300" b="1" dirty="0">
                <a:solidFill>
                  <a:srgbClr val="C00000"/>
                </a:solidFill>
              </a:rPr>
            </a:br>
            <a:r>
              <a:rPr lang="fr-FR" sz="2300" b="1" dirty="0">
                <a:solidFill>
                  <a:srgbClr val="C00000"/>
                </a:solidFill>
              </a:rPr>
              <a:t>aux demandeurs d’asile AFGHANS depuis 2010 </a:t>
            </a:r>
            <a:br>
              <a:rPr lang="fr-FR" sz="2300" b="1" dirty="0">
                <a:solidFill>
                  <a:srgbClr val="C00000"/>
                </a:solidFill>
              </a:rPr>
            </a:br>
            <a:r>
              <a:rPr lang="fr-FR" sz="2300" b="1" dirty="0">
                <a:solidFill>
                  <a:srgbClr val="C00000"/>
                </a:solidFill>
              </a:rPr>
              <a:t>dans les pays de l’Union européenne : nombres </a:t>
            </a:r>
            <a:br>
              <a:rPr lang="fr-FR" sz="2300" b="1" dirty="0">
                <a:solidFill>
                  <a:srgbClr val="C00000"/>
                </a:solidFill>
              </a:rPr>
            </a:br>
            <a:r>
              <a:rPr lang="fr-FR" sz="2300" b="1" u="sng" dirty="0">
                <a:solidFill>
                  <a:srgbClr val="C00000"/>
                </a:solidFill>
              </a:rPr>
              <a:t>pour 10 000 habitants</a:t>
            </a:r>
            <a:br>
              <a:rPr lang="fr-FR" sz="2400" b="1" dirty="0">
                <a:solidFill>
                  <a:srgbClr val="C00000"/>
                </a:solidFill>
              </a:rPr>
            </a:br>
            <a:br>
              <a:rPr lang="fr-FR" sz="2400" b="1" dirty="0">
                <a:solidFill>
                  <a:srgbClr val="C00000"/>
                </a:solidFill>
              </a:rPr>
            </a:br>
            <a:r>
              <a:rPr lang="fr-FR" sz="1800" i="1" dirty="0">
                <a:solidFill>
                  <a:schemeClr val="tx1"/>
                </a:solidFill>
              </a:rPr>
              <a:t>Source :</a:t>
            </a:r>
            <a:r>
              <a:rPr lang="fr-FR" sz="1800" dirty="0">
                <a:solidFill>
                  <a:schemeClr val="tx1"/>
                </a:solidFill>
              </a:rPr>
              <a:t> Eurostat, rapprochement entre données de l’asile et recensements de la population</a:t>
            </a:r>
            <a:endParaRPr lang="fr-FR" sz="2400" dirty="0">
              <a:solidFill>
                <a:schemeClr val="tx1"/>
              </a:solidFill>
            </a:endParaRPr>
          </a:p>
        </p:txBody>
      </p:sp>
      <p:sp>
        <p:nvSpPr>
          <p:cNvPr id="3" name="Espace réservé du numéro de diapositive 2">
            <a:extLst>
              <a:ext uri="{FF2B5EF4-FFF2-40B4-BE49-F238E27FC236}">
                <a16:creationId xmlns:a16="http://schemas.microsoft.com/office/drawing/2014/main" id="{EF430706-4D61-4642-B357-6EED98D851F9}"/>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14</a:t>
            </a:fld>
            <a:endParaRPr lang="fr-FR" i="0" dirty="0">
              <a:solidFill>
                <a:srgbClr val="000000"/>
              </a:solidFill>
            </a:endParaRPr>
          </a:p>
        </p:txBody>
      </p:sp>
      <p:pic>
        <p:nvPicPr>
          <p:cNvPr id="5" name="Image 4">
            <a:extLst>
              <a:ext uri="{FF2B5EF4-FFF2-40B4-BE49-F238E27FC236}">
                <a16:creationId xmlns:a16="http://schemas.microsoft.com/office/drawing/2014/main" id="{459EA8C2-9493-457C-ACAF-59761FB2E7AE}"/>
              </a:ext>
            </a:extLst>
          </p:cNvPr>
          <p:cNvPicPr>
            <a:picLocks noChangeAspect="1"/>
          </p:cNvPicPr>
          <p:nvPr/>
        </p:nvPicPr>
        <p:blipFill>
          <a:blip r:embed="rId2"/>
          <a:stretch>
            <a:fillRect/>
          </a:stretch>
        </p:blipFill>
        <p:spPr>
          <a:xfrm>
            <a:off x="507999" y="235108"/>
            <a:ext cx="7731761" cy="6470491"/>
          </a:xfrm>
          <a:prstGeom prst="rect">
            <a:avLst/>
          </a:prstGeom>
        </p:spPr>
      </p:pic>
    </p:spTree>
    <p:extLst>
      <p:ext uri="{BB962C8B-B14F-4D97-AF65-F5344CB8AC3E}">
        <p14:creationId xmlns:p14="http://schemas.microsoft.com/office/powerpoint/2010/main" val="206222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7C91E-2E2C-40FB-BB81-C5B38CD692D5}"/>
              </a:ext>
            </a:extLst>
          </p:cNvPr>
          <p:cNvSpPr>
            <a:spLocks noGrp="1"/>
          </p:cNvSpPr>
          <p:nvPr>
            <p:ph type="title"/>
          </p:nvPr>
        </p:nvSpPr>
        <p:spPr>
          <a:xfrm>
            <a:off x="117688" y="367120"/>
            <a:ext cx="3123351" cy="5480640"/>
          </a:xfrm>
        </p:spPr>
        <p:txBody>
          <a:bodyPr anchor="t"/>
          <a:lstStyle/>
          <a:p>
            <a:r>
              <a:rPr lang="fr-FR" sz="2400" dirty="0">
                <a:solidFill>
                  <a:srgbClr val="C00000"/>
                </a:solidFill>
              </a:rPr>
              <a:t>Taux de </a:t>
            </a:r>
            <a:br>
              <a:rPr lang="fr-FR" sz="2400" dirty="0">
                <a:solidFill>
                  <a:srgbClr val="C00000"/>
                </a:solidFill>
              </a:rPr>
            </a:br>
            <a:r>
              <a:rPr lang="fr-FR" sz="2400" dirty="0">
                <a:solidFill>
                  <a:srgbClr val="C00000"/>
                </a:solidFill>
              </a:rPr>
              <a:t>décisions positives </a:t>
            </a:r>
            <a:br>
              <a:rPr lang="fr-FR" sz="2400" dirty="0">
                <a:solidFill>
                  <a:srgbClr val="C00000"/>
                </a:solidFill>
              </a:rPr>
            </a:br>
            <a:r>
              <a:rPr lang="fr-FR" sz="2400" dirty="0">
                <a:solidFill>
                  <a:srgbClr val="C00000"/>
                </a:solidFill>
              </a:rPr>
              <a:t>(1</a:t>
            </a:r>
            <a:r>
              <a:rPr lang="fr-FR" sz="2400" baseline="30000" dirty="0">
                <a:solidFill>
                  <a:srgbClr val="C00000"/>
                </a:solidFill>
              </a:rPr>
              <a:t>re</a:t>
            </a:r>
            <a:r>
              <a:rPr lang="fr-FR" sz="2400" dirty="0">
                <a:solidFill>
                  <a:srgbClr val="C00000"/>
                </a:solidFill>
              </a:rPr>
              <a:t> + 2</a:t>
            </a:r>
            <a:r>
              <a:rPr lang="fr-FR" sz="2400" baseline="30000" dirty="0">
                <a:solidFill>
                  <a:srgbClr val="C00000"/>
                </a:solidFill>
              </a:rPr>
              <a:t>nde</a:t>
            </a:r>
            <a:r>
              <a:rPr lang="fr-FR" sz="2400" dirty="0">
                <a:solidFill>
                  <a:srgbClr val="C00000"/>
                </a:solidFill>
              </a:rPr>
              <a:t> instances) </a:t>
            </a:r>
            <a:br>
              <a:rPr lang="fr-FR" sz="2400" dirty="0">
                <a:solidFill>
                  <a:srgbClr val="C00000"/>
                </a:solidFill>
              </a:rPr>
            </a:br>
            <a:r>
              <a:rPr lang="fr-FR" sz="2400" dirty="0">
                <a:solidFill>
                  <a:srgbClr val="C00000"/>
                </a:solidFill>
              </a:rPr>
              <a:t>en faveur des demandeurs d’asile </a:t>
            </a:r>
            <a:r>
              <a:rPr lang="fr-FR" sz="2400" b="1" dirty="0">
                <a:solidFill>
                  <a:srgbClr val="C00000"/>
                </a:solidFill>
              </a:rPr>
              <a:t>AFGHANS</a:t>
            </a:r>
            <a:r>
              <a:rPr lang="fr-FR" sz="2400" dirty="0">
                <a:solidFill>
                  <a:srgbClr val="C00000"/>
                </a:solidFill>
              </a:rPr>
              <a:t> dans quelques pays européens </a:t>
            </a:r>
            <a:br>
              <a:rPr lang="fr-FR" sz="2400" dirty="0">
                <a:solidFill>
                  <a:srgbClr val="C00000"/>
                </a:solidFill>
              </a:rPr>
            </a:br>
            <a:r>
              <a:rPr lang="fr-FR" sz="2400" dirty="0">
                <a:solidFill>
                  <a:srgbClr val="C00000"/>
                </a:solidFill>
              </a:rPr>
              <a:t>depuis 2010</a:t>
            </a:r>
            <a:br>
              <a:rPr lang="fr-FR" sz="2400" dirty="0">
                <a:solidFill>
                  <a:srgbClr val="C00000"/>
                </a:solidFill>
              </a:rPr>
            </a:br>
            <a:br>
              <a:rPr lang="fr-FR" sz="2400" dirty="0">
                <a:solidFill>
                  <a:srgbClr val="C00000"/>
                </a:solidFill>
              </a:rPr>
            </a:br>
            <a:r>
              <a:rPr lang="fr-FR" sz="2000" i="1" dirty="0">
                <a:solidFill>
                  <a:schemeClr val="tx1"/>
                </a:solidFill>
              </a:rPr>
              <a:t>Source </a:t>
            </a:r>
            <a:r>
              <a:rPr lang="fr-FR" sz="2000" dirty="0">
                <a:solidFill>
                  <a:schemeClr val="tx1"/>
                </a:solidFill>
              </a:rPr>
              <a:t>: Eurostat</a:t>
            </a:r>
            <a:br>
              <a:rPr lang="fr-FR" sz="2000" dirty="0">
                <a:solidFill>
                  <a:schemeClr val="tx1"/>
                </a:solidFill>
              </a:rPr>
            </a:br>
            <a:r>
              <a:rPr lang="fr-FR" sz="2000" i="1" dirty="0">
                <a:solidFill>
                  <a:schemeClr val="tx1"/>
                </a:solidFill>
              </a:rPr>
              <a:t>Méthode</a:t>
            </a:r>
            <a:r>
              <a:rPr lang="fr-FR" sz="2000" dirty="0">
                <a:solidFill>
                  <a:schemeClr val="tx1"/>
                </a:solidFill>
              </a:rPr>
              <a:t> : taux du moment </a:t>
            </a:r>
            <a:r>
              <a:rPr lang="fr-FR" sz="1800" dirty="0">
                <a:solidFill>
                  <a:schemeClr val="tx1"/>
                </a:solidFill>
              </a:rPr>
              <a:t>(numérateur et dénominateur dans la même année)</a:t>
            </a:r>
            <a:endParaRPr lang="fr-FR" sz="2400" dirty="0">
              <a:solidFill>
                <a:schemeClr val="tx1"/>
              </a:solidFill>
            </a:endParaRPr>
          </a:p>
        </p:txBody>
      </p:sp>
      <p:sp>
        <p:nvSpPr>
          <p:cNvPr id="3" name="Espace réservé du numéro de diapositive 2">
            <a:extLst>
              <a:ext uri="{FF2B5EF4-FFF2-40B4-BE49-F238E27FC236}">
                <a16:creationId xmlns:a16="http://schemas.microsoft.com/office/drawing/2014/main" id="{D1B1D45C-B330-4AC6-AD2C-52AFAEE5457F}"/>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15</a:t>
            </a:fld>
            <a:endParaRPr lang="fr-FR" i="0" dirty="0">
              <a:solidFill>
                <a:srgbClr val="000000"/>
              </a:solidFill>
            </a:endParaRPr>
          </a:p>
        </p:txBody>
      </p:sp>
      <p:pic>
        <p:nvPicPr>
          <p:cNvPr id="4" name="Image 3">
            <a:extLst>
              <a:ext uri="{FF2B5EF4-FFF2-40B4-BE49-F238E27FC236}">
                <a16:creationId xmlns:a16="http://schemas.microsoft.com/office/drawing/2014/main" id="{535AFCDD-C14B-4A66-9CB6-30B0259A49FD}"/>
              </a:ext>
            </a:extLst>
          </p:cNvPr>
          <p:cNvPicPr>
            <a:picLocks noChangeAspect="1"/>
          </p:cNvPicPr>
          <p:nvPr/>
        </p:nvPicPr>
        <p:blipFill>
          <a:blip r:embed="rId2"/>
          <a:stretch>
            <a:fillRect/>
          </a:stretch>
        </p:blipFill>
        <p:spPr>
          <a:xfrm>
            <a:off x="3114889" y="333286"/>
            <a:ext cx="8562393" cy="5920804"/>
          </a:xfrm>
          <a:prstGeom prst="rect">
            <a:avLst/>
          </a:prstGeom>
        </p:spPr>
      </p:pic>
      <p:sp>
        <p:nvSpPr>
          <p:cNvPr id="5" name="Rectangle 4">
            <a:extLst>
              <a:ext uri="{FF2B5EF4-FFF2-40B4-BE49-F238E27FC236}">
                <a16:creationId xmlns:a16="http://schemas.microsoft.com/office/drawing/2014/main" id="{EBF1AC93-8631-4365-ADCC-5F08A1CF40D8}"/>
              </a:ext>
            </a:extLst>
          </p:cNvPr>
          <p:cNvSpPr/>
          <p:nvPr/>
        </p:nvSpPr>
        <p:spPr>
          <a:xfrm>
            <a:off x="10180320" y="3996234"/>
            <a:ext cx="1757680" cy="1754326"/>
          </a:xfrm>
          <a:prstGeom prst="rect">
            <a:avLst/>
          </a:prstGeom>
          <a:solidFill>
            <a:srgbClr val="FFEBFF"/>
          </a:solidFill>
        </p:spPr>
        <p:txBody>
          <a:bodyPr wrap="square">
            <a:spAutoFit/>
          </a:bodyPr>
          <a:lstStyle/>
          <a:p>
            <a:pPr algn="ctr"/>
            <a:r>
              <a:rPr lang="fr-FR" i="1" dirty="0">
                <a:latin typeface="Calibri" panose="020F0502020204030204" pitchFamily="34" charset="0"/>
                <a:ea typeface="Calibri" panose="020F0502020204030204" pitchFamily="34" charset="0"/>
                <a:cs typeface="Calibri" panose="020F0502020204030204" pitchFamily="34" charset="0"/>
              </a:rPr>
              <a:t>N. B. </a:t>
            </a:r>
            <a:r>
              <a:rPr lang="fr-FR" dirty="0">
                <a:latin typeface="Calibri" panose="020F0502020204030204" pitchFamily="34" charset="0"/>
                <a:ea typeface="Calibri" panose="020F0502020204030204" pitchFamily="34" charset="0"/>
                <a:cs typeface="Calibri" panose="020F0502020204030204" pitchFamily="34" charset="0"/>
              </a:rPr>
              <a:t>: des taux élevés peuvent correspondre à un petit nombre de candidats (cas de l’Italie)</a:t>
            </a:r>
          </a:p>
        </p:txBody>
      </p:sp>
    </p:spTree>
    <p:extLst>
      <p:ext uri="{BB962C8B-B14F-4D97-AF65-F5344CB8AC3E}">
        <p14:creationId xmlns:p14="http://schemas.microsoft.com/office/powerpoint/2010/main" val="382106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5EA256-18C3-497F-85E8-5CD4FEC86F2D}"/>
              </a:ext>
            </a:extLst>
          </p:cNvPr>
          <p:cNvSpPr>
            <a:spLocks noGrp="1"/>
          </p:cNvSpPr>
          <p:nvPr>
            <p:ph idx="1"/>
          </p:nvPr>
        </p:nvSpPr>
        <p:spPr>
          <a:xfrm>
            <a:off x="650240" y="1088740"/>
            <a:ext cx="6441440" cy="5312060"/>
          </a:xfrm>
        </p:spPr>
        <p:txBody>
          <a:bodyPr/>
          <a:lstStyle/>
          <a:p>
            <a:r>
              <a:rPr lang="fr-FR" dirty="0"/>
              <a:t>Le préfet Didier Leschi dirige depuis dix ans l’Office de l’immigration et de l’intégration (Ofii)</a:t>
            </a:r>
          </a:p>
          <a:p>
            <a:r>
              <a:rPr lang="fr-FR" dirty="0"/>
              <a:t>Il a publié le 4 juin 2025 un rapport sur l’immigration afghane en France</a:t>
            </a:r>
            <a:endParaRPr lang="fr-FR" i="1" dirty="0"/>
          </a:p>
          <a:p>
            <a:r>
              <a:rPr lang="fr-FR" dirty="0"/>
              <a:t>Rapport co-édité par deux </a:t>
            </a:r>
            <a:r>
              <a:rPr lang="fr-FR" i="1" dirty="0" err="1"/>
              <a:t>think</a:t>
            </a:r>
            <a:r>
              <a:rPr lang="fr-FR" i="1" dirty="0"/>
              <a:t> tanks </a:t>
            </a:r>
            <a:r>
              <a:rPr lang="fr-FR" dirty="0"/>
              <a:t>: </a:t>
            </a:r>
          </a:p>
          <a:p>
            <a:pPr lvl="1"/>
            <a:r>
              <a:rPr lang="fr-FR" dirty="0"/>
              <a:t>Fondapol (D. Reynié), proche du parti LR</a:t>
            </a:r>
          </a:p>
          <a:p>
            <a:pPr lvl="1"/>
            <a:r>
              <a:rPr lang="fr-FR" dirty="0"/>
              <a:t>L’association Observatoire de l’immigration et de la démographie, soutenue par </a:t>
            </a:r>
            <a:r>
              <a:rPr lang="fr-FR" u="sng" dirty="0">
                <a:hlinkClick r:id="rId2"/>
              </a:rPr>
              <a:t>Pierre-Édouard </a:t>
            </a:r>
            <a:r>
              <a:rPr lang="fr-FR" u="sng" dirty="0" err="1">
                <a:hlinkClick r:id="rId2"/>
              </a:rPr>
              <a:t>Stérin</a:t>
            </a:r>
            <a:endParaRPr lang="fr-FR" u="sng" dirty="0"/>
          </a:p>
          <a:p>
            <a:r>
              <a:rPr lang="fr-FR" dirty="0"/>
              <a:t>Conclusion : peu instruits, peu qualifiés, trop musulmans, les Afghans ne peuvent pas s’intégrer en France.</a:t>
            </a:r>
          </a:p>
          <a:p>
            <a:endParaRPr lang="fr-FR" dirty="0"/>
          </a:p>
        </p:txBody>
      </p:sp>
      <p:sp>
        <p:nvSpPr>
          <p:cNvPr id="3" name="Titre 2">
            <a:extLst>
              <a:ext uri="{FF2B5EF4-FFF2-40B4-BE49-F238E27FC236}">
                <a16:creationId xmlns:a16="http://schemas.microsoft.com/office/drawing/2014/main" id="{DD1F2FAA-A24B-4D49-A72B-91CCD063D0B9}"/>
              </a:ext>
            </a:extLst>
          </p:cNvPr>
          <p:cNvSpPr>
            <a:spLocks noGrp="1"/>
          </p:cNvSpPr>
          <p:nvPr>
            <p:ph type="title"/>
          </p:nvPr>
        </p:nvSpPr>
        <p:spPr>
          <a:xfrm>
            <a:off x="579120" y="188640"/>
            <a:ext cx="6695440" cy="817200"/>
          </a:xfrm>
        </p:spPr>
        <p:txBody>
          <a:bodyPr/>
          <a:lstStyle/>
          <a:p>
            <a:r>
              <a:rPr lang="fr-FR" sz="2800" b="1" dirty="0"/>
              <a:t>Le rapport Leschi sur les Afghans en France</a:t>
            </a:r>
          </a:p>
        </p:txBody>
      </p:sp>
      <p:sp>
        <p:nvSpPr>
          <p:cNvPr id="4" name="Espace réservé du numéro de diapositive 3">
            <a:extLst>
              <a:ext uri="{FF2B5EF4-FFF2-40B4-BE49-F238E27FC236}">
                <a16:creationId xmlns:a16="http://schemas.microsoft.com/office/drawing/2014/main" id="{C5F0ECCA-E9E2-440D-AD88-768A1BFC804D}"/>
              </a:ext>
            </a:extLst>
          </p:cNvPr>
          <p:cNvSpPr>
            <a:spLocks noGrp="1"/>
          </p:cNvSpPr>
          <p:nvPr>
            <p:ph type="sldNum" sz="quarter" idx="10"/>
          </p:nvPr>
        </p:nvSpPr>
        <p:spPr/>
        <p:txBody>
          <a:bodyPr/>
          <a:lstStyle/>
          <a:p>
            <a:pPr>
              <a:defRPr/>
            </a:pPr>
            <a:r>
              <a:rPr lang="fr-FR">
                <a:solidFill>
                  <a:srgbClr val="000000"/>
                </a:solidFill>
              </a:rPr>
              <a:t>F. Héran CdF </a:t>
            </a:r>
            <a:fld id="{043D97DE-F9EB-480D-9E69-54243A9EC9D7}" type="slidenum">
              <a:rPr lang="fr-FR" i="0" smtClean="0">
                <a:solidFill>
                  <a:srgbClr val="000000"/>
                </a:solidFill>
              </a:rPr>
              <a:pPr>
                <a:defRPr/>
              </a:pPr>
              <a:t>16</a:t>
            </a:fld>
            <a:endParaRPr lang="fr-FR" i="0" dirty="0">
              <a:solidFill>
                <a:srgbClr val="000000"/>
              </a:solidFill>
            </a:endParaRPr>
          </a:p>
        </p:txBody>
      </p:sp>
      <p:pic>
        <p:nvPicPr>
          <p:cNvPr id="5" name="Image 4">
            <a:extLst>
              <a:ext uri="{FF2B5EF4-FFF2-40B4-BE49-F238E27FC236}">
                <a16:creationId xmlns:a16="http://schemas.microsoft.com/office/drawing/2014/main" id="{C9D36348-4D5F-43AC-8317-3EBB059C3E2E}"/>
              </a:ext>
            </a:extLst>
          </p:cNvPr>
          <p:cNvPicPr>
            <a:picLocks noChangeAspect="1"/>
          </p:cNvPicPr>
          <p:nvPr/>
        </p:nvPicPr>
        <p:blipFill>
          <a:blip r:embed="rId3"/>
          <a:stretch>
            <a:fillRect/>
          </a:stretch>
        </p:blipFill>
        <p:spPr>
          <a:xfrm>
            <a:off x="7460082" y="188640"/>
            <a:ext cx="4474870" cy="6146800"/>
          </a:xfrm>
          <a:prstGeom prst="rect">
            <a:avLst/>
          </a:prstGeom>
        </p:spPr>
      </p:pic>
    </p:spTree>
    <p:extLst>
      <p:ext uri="{BB962C8B-B14F-4D97-AF65-F5344CB8AC3E}">
        <p14:creationId xmlns:p14="http://schemas.microsoft.com/office/powerpoint/2010/main" val="321620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1A1F311-3B63-4855-BDF4-9760944339CD}"/>
              </a:ext>
            </a:extLst>
          </p:cNvPr>
          <p:cNvSpPr>
            <a:spLocks noGrp="1"/>
          </p:cNvSpPr>
          <p:nvPr>
            <p:ph idx="1"/>
          </p:nvPr>
        </p:nvSpPr>
        <p:spPr>
          <a:xfrm>
            <a:off x="914400" y="1351280"/>
            <a:ext cx="10654208" cy="5049520"/>
          </a:xfrm>
        </p:spPr>
        <p:txBody>
          <a:bodyPr/>
          <a:lstStyle/>
          <a:p>
            <a:r>
              <a:rPr lang="fr-FR" dirty="0"/>
              <a:t>Un sous-titre : «</a:t>
            </a:r>
            <a:r>
              <a:rPr lang="fr-FR" i="1" dirty="0"/>
              <a:t> la ruée des Afghans vers l’Europe »</a:t>
            </a:r>
          </a:p>
          <a:p>
            <a:r>
              <a:rPr lang="fr-FR" dirty="0"/>
              <a:t>La France serait </a:t>
            </a:r>
            <a:r>
              <a:rPr lang="fr-FR" i="1" dirty="0"/>
              <a:t>« l’un des principaux pays d’accueil »</a:t>
            </a:r>
          </a:p>
          <a:p>
            <a:pPr lvl="1"/>
            <a:r>
              <a:rPr lang="fr-FR" dirty="0"/>
              <a:t>Source de l’erreur : un raisonnement en chiffres absolus et non en proportions</a:t>
            </a:r>
          </a:p>
          <a:p>
            <a:pPr lvl="1"/>
            <a:r>
              <a:rPr lang="fr-FR" dirty="0"/>
              <a:t>Méthode : les nombreux tableaux de la note sont tous scannés sur d’autres sources – Aucun traitement personnel des données</a:t>
            </a:r>
          </a:p>
          <a:p>
            <a:r>
              <a:rPr lang="fr-FR" dirty="0"/>
              <a:t>La migration afghane vers l’Europe n’est pas </a:t>
            </a:r>
            <a:r>
              <a:rPr lang="fr-FR" i="1" dirty="0"/>
              <a:t>« massive »</a:t>
            </a:r>
            <a:r>
              <a:rPr lang="fr-FR" dirty="0"/>
              <a:t> mais sélective</a:t>
            </a:r>
          </a:p>
          <a:p>
            <a:pPr lvl="1"/>
            <a:r>
              <a:rPr lang="fr-FR" dirty="0"/>
              <a:t>Forte surreprésentation des Hazaras (env. 20 % de la population afghane)</a:t>
            </a:r>
          </a:p>
          <a:p>
            <a:r>
              <a:rPr lang="fr-FR" dirty="0"/>
              <a:t>« Ruée » ? Un terme que nous n’utiliserions pas pour d’autres exodes</a:t>
            </a:r>
          </a:p>
          <a:p>
            <a:pPr lvl="2"/>
            <a:r>
              <a:rPr lang="fr-FR" dirty="0"/>
              <a:t>Fuite des Huguenots en 1685</a:t>
            </a:r>
          </a:p>
          <a:p>
            <a:pPr lvl="2"/>
            <a:r>
              <a:rPr lang="fr-FR" dirty="0"/>
              <a:t>Exode de mai-juin 1940</a:t>
            </a:r>
          </a:p>
          <a:p>
            <a:pPr lvl="2"/>
            <a:r>
              <a:rPr lang="fr-FR" dirty="0"/>
              <a:t>Rapatriés d’Algérie en 1962</a:t>
            </a:r>
          </a:p>
          <a:p>
            <a:pPr lvl="2"/>
            <a:r>
              <a:rPr lang="fr-FR" dirty="0"/>
              <a:t>Les 110 000 Ukrainiens en France de février à juillet 2022</a:t>
            </a:r>
          </a:p>
          <a:p>
            <a:pPr lvl="1"/>
            <a:endParaRPr lang="fr-FR" dirty="0"/>
          </a:p>
          <a:p>
            <a:pPr lvl="1"/>
            <a:endParaRPr lang="fr-FR" dirty="0"/>
          </a:p>
        </p:txBody>
      </p:sp>
      <p:sp>
        <p:nvSpPr>
          <p:cNvPr id="3" name="Titre 2">
            <a:extLst>
              <a:ext uri="{FF2B5EF4-FFF2-40B4-BE49-F238E27FC236}">
                <a16:creationId xmlns:a16="http://schemas.microsoft.com/office/drawing/2014/main" id="{6234D0E2-1E82-4BD6-9761-DB34E90A0C62}"/>
              </a:ext>
            </a:extLst>
          </p:cNvPr>
          <p:cNvSpPr>
            <a:spLocks noGrp="1"/>
          </p:cNvSpPr>
          <p:nvPr>
            <p:ph type="title"/>
          </p:nvPr>
        </p:nvSpPr>
        <p:spPr/>
        <p:txBody>
          <a:bodyPr/>
          <a:lstStyle/>
          <a:p>
            <a:r>
              <a:rPr lang="fr-FR" dirty="0"/>
              <a:t>Rapport Leschi : une approche quantitative erronée</a:t>
            </a:r>
          </a:p>
        </p:txBody>
      </p:sp>
      <p:sp>
        <p:nvSpPr>
          <p:cNvPr id="4" name="Espace réservé du numéro de diapositive 3">
            <a:extLst>
              <a:ext uri="{FF2B5EF4-FFF2-40B4-BE49-F238E27FC236}">
                <a16:creationId xmlns:a16="http://schemas.microsoft.com/office/drawing/2014/main" id="{A94F579A-9D44-49AE-A04D-7052B1E78D93}"/>
              </a:ext>
            </a:extLst>
          </p:cNvPr>
          <p:cNvSpPr>
            <a:spLocks noGrp="1"/>
          </p:cNvSpPr>
          <p:nvPr>
            <p:ph type="sldNum" sz="quarter" idx="10"/>
          </p:nvPr>
        </p:nvSpPr>
        <p:spPr/>
        <p:txBody>
          <a:bodyPr/>
          <a:lstStyle/>
          <a:p>
            <a:pPr>
              <a:defRPr/>
            </a:pPr>
            <a:r>
              <a:rPr lang="fr-FR">
                <a:solidFill>
                  <a:srgbClr val="000000"/>
                </a:solidFill>
              </a:rPr>
              <a:t>F. Héran CdF </a:t>
            </a:r>
            <a:fld id="{043D97DE-F9EB-480D-9E69-54243A9EC9D7}" type="slidenum">
              <a:rPr lang="fr-FR" i="0" smtClean="0">
                <a:solidFill>
                  <a:srgbClr val="000000"/>
                </a:solidFill>
              </a:rPr>
              <a:pPr>
                <a:defRPr/>
              </a:pPr>
              <a:t>17</a:t>
            </a:fld>
            <a:endParaRPr lang="fr-FR" i="0" dirty="0">
              <a:solidFill>
                <a:srgbClr val="000000"/>
              </a:solidFill>
            </a:endParaRPr>
          </a:p>
        </p:txBody>
      </p:sp>
    </p:spTree>
    <p:extLst>
      <p:ext uri="{BB962C8B-B14F-4D97-AF65-F5344CB8AC3E}">
        <p14:creationId xmlns:p14="http://schemas.microsoft.com/office/powerpoint/2010/main" val="34726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1A1F311-3B63-4855-BDF4-9760944339CD}"/>
              </a:ext>
            </a:extLst>
          </p:cNvPr>
          <p:cNvSpPr>
            <a:spLocks noGrp="1"/>
          </p:cNvSpPr>
          <p:nvPr>
            <p:ph idx="1"/>
          </p:nvPr>
        </p:nvSpPr>
        <p:spPr/>
        <p:txBody>
          <a:bodyPr/>
          <a:lstStyle/>
          <a:p>
            <a:r>
              <a:rPr lang="fr-FR" dirty="0"/>
              <a:t>Une erreur historique : suggérer que l’exil des Afghans avant la prise de Kaboul par les talibans (15 août 2021) était une migration opportuniste, purement « économique », dans le sillage des Syriens</a:t>
            </a:r>
          </a:p>
          <a:p>
            <a:r>
              <a:rPr lang="fr-FR" dirty="0"/>
              <a:t>C’est oublier que l’Otan avait retiré la Force internationale de sécurité </a:t>
            </a:r>
            <a:br>
              <a:rPr lang="fr-FR" dirty="0"/>
            </a:br>
            <a:r>
              <a:rPr lang="fr-FR" dirty="0"/>
              <a:t>dès 2013 : les talibans pachtouns ont progressé vers le sud et multiplié des massacres de Hazaras dans les campagnes, ciblant les écoles de filles</a:t>
            </a:r>
          </a:p>
          <a:p>
            <a:pPr lvl="1"/>
            <a:r>
              <a:rPr lang="fr-FR" dirty="0"/>
              <a:t>Cf. Guillaume BEAU, « Les persécutions des Hazaras en Afghanistan », </a:t>
            </a:r>
            <a:br>
              <a:rPr lang="fr-FR" dirty="0"/>
            </a:br>
            <a:r>
              <a:rPr lang="fr-FR" dirty="0"/>
              <a:t>note 201 de l’IRIS, juillet 2023. </a:t>
            </a:r>
          </a:p>
        </p:txBody>
      </p:sp>
      <p:sp>
        <p:nvSpPr>
          <p:cNvPr id="3" name="Titre 2">
            <a:extLst>
              <a:ext uri="{FF2B5EF4-FFF2-40B4-BE49-F238E27FC236}">
                <a16:creationId xmlns:a16="http://schemas.microsoft.com/office/drawing/2014/main" id="{6234D0E2-1E82-4BD6-9761-DB34E90A0C62}"/>
              </a:ext>
            </a:extLst>
          </p:cNvPr>
          <p:cNvSpPr>
            <a:spLocks noGrp="1"/>
          </p:cNvSpPr>
          <p:nvPr>
            <p:ph type="title"/>
          </p:nvPr>
        </p:nvSpPr>
        <p:spPr/>
        <p:txBody>
          <a:bodyPr/>
          <a:lstStyle/>
          <a:p>
            <a:r>
              <a:rPr lang="fr-FR" dirty="0"/>
              <a:t>Rapport Leschi : une approche quantitative erronée</a:t>
            </a:r>
          </a:p>
        </p:txBody>
      </p:sp>
      <p:sp>
        <p:nvSpPr>
          <p:cNvPr id="4" name="Espace réservé du numéro de diapositive 3">
            <a:extLst>
              <a:ext uri="{FF2B5EF4-FFF2-40B4-BE49-F238E27FC236}">
                <a16:creationId xmlns:a16="http://schemas.microsoft.com/office/drawing/2014/main" id="{A94F579A-9D44-49AE-A04D-7052B1E78D93}"/>
              </a:ext>
            </a:extLst>
          </p:cNvPr>
          <p:cNvSpPr>
            <a:spLocks noGrp="1"/>
          </p:cNvSpPr>
          <p:nvPr>
            <p:ph type="sldNum" sz="quarter" idx="10"/>
          </p:nvPr>
        </p:nvSpPr>
        <p:spPr/>
        <p:txBody>
          <a:bodyPr/>
          <a:lstStyle/>
          <a:p>
            <a:pPr>
              <a:defRPr/>
            </a:pPr>
            <a:r>
              <a:rPr lang="fr-FR">
                <a:solidFill>
                  <a:srgbClr val="000000"/>
                </a:solidFill>
              </a:rPr>
              <a:t>F. Héran CdF </a:t>
            </a:r>
            <a:fld id="{043D97DE-F9EB-480D-9E69-54243A9EC9D7}" type="slidenum">
              <a:rPr lang="fr-FR" i="0" smtClean="0">
                <a:solidFill>
                  <a:srgbClr val="000000"/>
                </a:solidFill>
              </a:rPr>
              <a:pPr>
                <a:defRPr/>
              </a:pPr>
              <a:t>18</a:t>
            </a:fld>
            <a:endParaRPr lang="fr-FR" i="0" dirty="0">
              <a:solidFill>
                <a:srgbClr val="000000"/>
              </a:solidFill>
            </a:endParaRPr>
          </a:p>
        </p:txBody>
      </p:sp>
    </p:spTree>
    <p:extLst>
      <p:ext uri="{BB962C8B-B14F-4D97-AF65-F5344CB8AC3E}">
        <p14:creationId xmlns:p14="http://schemas.microsoft.com/office/powerpoint/2010/main" val="202621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1A1F311-3B63-4855-BDF4-9760944339CD}"/>
              </a:ext>
            </a:extLst>
          </p:cNvPr>
          <p:cNvSpPr>
            <a:spLocks noGrp="1"/>
          </p:cNvSpPr>
          <p:nvPr>
            <p:ph idx="1"/>
          </p:nvPr>
        </p:nvSpPr>
        <p:spPr/>
        <p:txBody>
          <a:bodyPr/>
          <a:lstStyle/>
          <a:p>
            <a:r>
              <a:rPr lang="fr-FR" dirty="0"/>
              <a:t>Avec la migration afghane, conclut le préfet, on perçoit </a:t>
            </a:r>
            <a:r>
              <a:rPr lang="fr-FR" i="1" dirty="0"/>
              <a:t>« les limites </a:t>
            </a:r>
            <a:br>
              <a:rPr lang="fr-FR" i="1" dirty="0"/>
            </a:br>
            <a:r>
              <a:rPr lang="fr-FR" i="1" dirty="0"/>
              <a:t>des capacités d’accueil, aujourd’hui saturées et difficilement compatibles avec une politique migratoire dite "ouverte". </a:t>
            </a:r>
            <a:r>
              <a:rPr lang="fr-FR" dirty="0"/>
              <a:t>» </a:t>
            </a:r>
          </a:p>
          <a:p>
            <a:r>
              <a:rPr lang="fr-FR" dirty="0"/>
              <a:t>Une mise en cause du droit d’asile qui a des précédents :</a:t>
            </a:r>
          </a:p>
          <a:p>
            <a:pPr marL="914400" lvl="2" indent="0">
              <a:buNone/>
            </a:pPr>
            <a:r>
              <a:rPr lang="fr-FR" sz="2400" dirty="0"/>
              <a:t>« En aucun cas, la France ne saurait consentir à ouvrir ses frontières inconditionnellement et sans limitation à des individus du fait seul qu’ils se prévaudraient de leur qualité de réfugiés. En effet, l’état </a:t>
            </a:r>
            <a:br>
              <a:rPr lang="fr-FR" sz="2400" dirty="0"/>
            </a:br>
            <a:r>
              <a:rPr lang="fr-FR" sz="2400" dirty="0"/>
              <a:t>de saturation auquel nous sommes arrivés en matière d’immigration étrangère ne nous permet plus d’adopter une politique aussi libérale. »</a:t>
            </a:r>
          </a:p>
          <a:p>
            <a:pPr marL="1431925" lvl="2" indent="0">
              <a:spcBef>
                <a:spcPts val="1200"/>
              </a:spcBef>
              <a:buNone/>
            </a:pPr>
            <a:r>
              <a:rPr lang="fr-FR" sz="2200" dirty="0">
                <a:solidFill>
                  <a:srgbClr val="C00000"/>
                </a:solidFill>
              </a:rPr>
              <a:t>Albert Sarraut, ministre de l’Intérieur du gouvernement Daladier justifiant en juillet 1938 le refus d’accueillir les demandeurs de refuge juifs (à la fameuse conférence d’Évian)</a:t>
            </a:r>
          </a:p>
        </p:txBody>
      </p:sp>
      <p:sp>
        <p:nvSpPr>
          <p:cNvPr id="3" name="Titre 2">
            <a:extLst>
              <a:ext uri="{FF2B5EF4-FFF2-40B4-BE49-F238E27FC236}">
                <a16:creationId xmlns:a16="http://schemas.microsoft.com/office/drawing/2014/main" id="{6234D0E2-1E82-4BD6-9761-DB34E90A0C62}"/>
              </a:ext>
            </a:extLst>
          </p:cNvPr>
          <p:cNvSpPr>
            <a:spLocks noGrp="1"/>
          </p:cNvSpPr>
          <p:nvPr>
            <p:ph type="title"/>
          </p:nvPr>
        </p:nvSpPr>
        <p:spPr/>
        <p:txBody>
          <a:bodyPr/>
          <a:lstStyle/>
          <a:p>
            <a:r>
              <a:rPr lang="fr-FR" dirty="0"/>
              <a:t>Les Afghans en France : échec d’une « politique ouverte »?</a:t>
            </a:r>
          </a:p>
        </p:txBody>
      </p:sp>
      <p:sp>
        <p:nvSpPr>
          <p:cNvPr id="4" name="Espace réservé du numéro de diapositive 3">
            <a:extLst>
              <a:ext uri="{FF2B5EF4-FFF2-40B4-BE49-F238E27FC236}">
                <a16:creationId xmlns:a16="http://schemas.microsoft.com/office/drawing/2014/main" id="{A94F579A-9D44-49AE-A04D-7052B1E78D93}"/>
              </a:ext>
            </a:extLst>
          </p:cNvPr>
          <p:cNvSpPr>
            <a:spLocks noGrp="1"/>
          </p:cNvSpPr>
          <p:nvPr>
            <p:ph type="sldNum" sz="quarter" idx="10"/>
          </p:nvPr>
        </p:nvSpPr>
        <p:spPr/>
        <p:txBody>
          <a:bodyPr/>
          <a:lstStyle/>
          <a:p>
            <a:pPr>
              <a:defRPr/>
            </a:pPr>
            <a:r>
              <a:rPr lang="fr-FR">
                <a:solidFill>
                  <a:srgbClr val="000000"/>
                </a:solidFill>
              </a:rPr>
              <a:t>F. Héran CdF </a:t>
            </a:r>
            <a:fld id="{043D97DE-F9EB-480D-9E69-54243A9EC9D7}" type="slidenum">
              <a:rPr lang="fr-FR" i="0" smtClean="0">
                <a:solidFill>
                  <a:srgbClr val="000000"/>
                </a:solidFill>
              </a:rPr>
              <a:pPr>
                <a:defRPr/>
              </a:pPr>
              <a:t>19</a:t>
            </a:fld>
            <a:endParaRPr lang="fr-FR" i="0" dirty="0">
              <a:solidFill>
                <a:srgbClr val="000000"/>
              </a:solidFill>
            </a:endParaRPr>
          </a:p>
        </p:txBody>
      </p:sp>
    </p:spTree>
    <p:extLst>
      <p:ext uri="{BB962C8B-B14F-4D97-AF65-F5344CB8AC3E}">
        <p14:creationId xmlns:p14="http://schemas.microsoft.com/office/powerpoint/2010/main" val="5181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4797FD0-6E4F-4F6B-8BFC-522505B92AAE}"/>
              </a:ext>
            </a:extLst>
          </p:cNvPr>
          <p:cNvSpPr>
            <a:spLocks noGrp="1"/>
          </p:cNvSpPr>
          <p:nvPr>
            <p:ph type="body" idx="1"/>
          </p:nvPr>
        </p:nvSpPr>
        <p:spPr/>
        <p:txBody>
          <a:bodyPr/>
          <a:lstStyle/>
          <a:p>
            <a:r>
              <a:rPr lang="fr-FR" dirty="0"/>
              <a:t>I. Données générales sur l’asile</a:t>
            </a:r>
            <a:br>
              <a:rPr lang="fr-FR" dirty="0"/>
            </a:br>
            <a:r>
              <a:rPr lang="fr-FR" dirty="0"/>
              <a:t>   toutes origines réunies</a:t>
            </a:r>
          </a:p>
        </p:txBody>
      </p:sp>
      <p:sp>
        <p:nvSpPr>
          <p:cNvPr id="4" name="Espace réservé du numéro de diapositive 3">
            <a:extLst>
              <a:ext uri="{FF2B5EF4-FFF2-40B4-BE49-F238E27FC236}">
                <a16:creationId xmlns:a16="http://schemas.microsoft.com/office/drawing/2014/main" id="{A11F2FA4-EAC1-4BCF-A84D-AA782BD3BA5D}"/>
              </a:ext>
            </a:extLst>
          </p:cNvPr>
          <p:cNvSpPr>
            <a:spLocks noGrp="1"/>
          </p:cNvSpPr>
          <p:nvPr>
            <p:ph type="sldNum" sz="quarter" idx="10"/>
          </p:nvPr>
        </p:nvSpPr>
        <p:spPr/>
        <p:txBody>
          <a:bodyPr/>
          <a:lstStyle/>
          <a:p>
            <a:pPr>
              <a:defRPr/>
            </a:pPr>
            <a:r>
              <a:rPr lang="fr-FR">
                <a:solidFill>
                  <a:srgbClr val="000000"/>
                </a:solidFill>
              </a:rPr>
              <a:t>F. Héran, CdF</a:t>
            </a:r>
            <a:r>
              <a:rPr lang="fr-FR" i="0">
                <a:solidFill>
                  <a:srgbClr val="000000"/>
                </a:solidFill>
              </a:rPr>
              <a:t>    </a:t>
            </a:r>
            <a:fld id="{E71ABA17-F607-4C3E-8AC5-27A4CC6C0DE4}" type="slidenum">
              <a:rPr lang="fr-FR" i="0" smtClean="0">
                <a:solidFill>
                  <a:srgbClr val="000000"/>
                </a:solidFill>
              </a:rPr>
              <a:pPr>
                <a:defRPr/>
              </a:pPr>
              <a:t>2</a:t>
            </a:fld>
            <a:endParaRPr lang="fr-FR" i="0" dirty="0">
              <a:solidFill>
                <a:srgbClr val="000000"/>
              </a:solidFill>
            </a:endParaRPr>
          </a:p>
        </p:txBody>
      </p:sp>
    </p:spTree>
    <p:extLst>
      <p:ext uri="{BB962C8B-B14F-4D97-AF65-F5344CB8AC3E}">
        <p14:creationId xmlns:p14="http://schemas.microsoft.com/office/powerpoint/2010/main" val="4215616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AC1C9C-02E1-41FA-BBC3-690A8A5E3C95}"/>
              </a:ext>
            </a:extLst>
          </p:cNvPr>
          <p:cNvSpPr>
            <a:spLocks noGrp="1"/>
          </p:cNvSpPr>
          <p:nvPr>
            <p:ph idx="1"/>
          </p:nvPr>
        </p:nvSpPr>
        <p:spPr>
          <a:xfrm>
            <a:off x="914400" y="1016000"/>
            <a:ext cx="10769600" cy="5221312"/>
          </a:xfrm>
        </p:spPr>
        <p:txBody>
          <a:bodyPr/>
          <a:lstStyle/>
          <a:p>
            <a:r>
              <a:rPr lang="fr-FR" dirty="0"/>
              <a:t>Le thème des </a:t>
            </a:r>
            <a:r>
              <a:rPr lang="fr-FR" i="1" dirty="0"/>
              <a:t>« capacités d’accueil débordées »</a:t>
            </a:r>
            <a:r>
              <a:rPr lang="fr-FR" dirty="0"/>
              <a:t> </a:t>
            </a:r>
          </a:p>
          <a:p>
            <a:pPr lvl="1"/>
            <a:r>
              <a:rPr lang="fr-FR" dirty="0"/>
              <a:t>vision fixiste de l’économie et de l’identité nationale. </a:t>
            </a:r>
          </a:p>
          <a:p>
            <a:r>
              <a:rPr lang="fr-FR" dirty="0"/>
              <a:t>L’enquête </a:t>
            </a:r>
            <a:r>
              <a:rPr lang="fr-FR" u="sng" dirty="0">
                <a:hlinkClick r:id="rId2"/>
              </a:rPr>
              <a:t>Trajectoires et origines</a:t>
            </a:r>
            <a:r>
              <a:rPr lang="fr-FR" dirty="0"/>
              <a:t> menée en 2020 par l’Insee et l’Ined </a:t>
            </a:r>
            <a:br>
              <a:rPr lang="fr-FR" dirty="0"/>
            </a:br>
            <a:r>
              <a:rPr lang="fr-FR" dirty="0"/>
              <a:t>montre que les courants migratoires redéfinissent les contours de l’identité au gré des unions mixtes. </a:t>
            </a:r>
          </a:p>
          <a:p>
            <a:pPr lvl="1"/>
            <a:r>
              <a:rPr lang="fr-FR" dirty="0"/>
              <a:t>Forte progression des unions mixtes sur 3 générations</a:t>
            </a:r>
          </a:p>
          <a:p>
            <a:pPr lvl="2"/>
            <a:r>
              <a:rPr lang="fr-FR" dirty="0"/>
              <a:t>31 % de lien avec l’immigration, mais seulement 5 % d’adultes ayant 4 grands-parents immigrés</a:t>
            </a:r>
          </a:p>
          <a:p>
            <a:pPr lvl="1"/>
            <a:r>
              <a:rPr lang="fr-FR" dirty="0"/>
              <a:t>Au fil du temps, ce n’est pas le même noyau d’habitants qui accueille toujours plus d’étrangers : le noyau se dilate lui-même au fur et à mesure</a:t>
            </a:r>
          </a:p>
          <a:p>
            <a:pPr lvl="2"/>
            <a:r>
              <a:rPr lang="fr-FR" dirty="0"/>
              <a:t>Cf. l’exemple américain selon R. Alba  (malgré la « bataille culturelle » actuelle)</a:t>
            </a:r>
          </a:p>
          <a:p>
            <a:pPr lvl="2"/>
            <a:r>
              <a:rPr lang="fr-FR" dirty="0"/>
              <a:t>Cf. la diversité croissante des patronymes en France (étude de Y. L’</a:t>
            </a:r>
            <a:r>
              <a:rPr lang="fr-FR" dirty="0" err="1"/>
              <a:t>Horty</a:t>
            </a:r>
            <a:r>
              <a:rPr lang="fr-FR" dirty="0"/>
              <a:t>). Le tour viendra des patronymes afghans, sans que la France cesse d’être la France. </a:t>
            </a:r>
          </a:p>
          <a:p>
            <a:pPr lvl="2"/>
            <a:r>
              <a:rPr lang="fr-FR" dirty="0"/>
              <a:t>La </a:t>
            </a:r>
            <a:r>
              <a:rPr lang="fr-FR" u="sng" dirty="0">
                <a:hlinkClick r:id="rId3"/>
              </a:rPr>
              <a:t>« majorisation » des minorités</a:t>
            </a:r>
            <a:r>
              <a:rPr lang="fr-FR" dirty="0"/>
              <a:t> est en marche.</a:t>
            </a:r>
          </a:p>
        </p:txBody>
      </p:sp>
      <p:sp>
        <p:nvSpPr>
          <p:cNvPr id="3" name="Titre 2">
            <a:extLst>
              <a:ext uri="{FF2B5EF4-FFF2-40B4-BE49-F238E27FC236}">
                <a16:creationId xmlns:a16="http://schemas.microsoft.com/office/drawing/2014/main" id="{3EC200B7-7F81-4A75-A163-FC788ECEC4E8}"/>
              </a:ext>
            </a:extLst>
          </p:cNvPr>
          <p:cNvSpPr>
            <a:spLocks noGrp="1"/>
          </p:cNvSpPr>
          <p:nvPr>
            <p:ph type="title"/>
          </p:nvPr>
        </p:nvSpPr>
        <p:spPr/>
        <p:txBody>
          <a:bodyPr/>
          <a:lstStyle/>
          <a:p>
            <a:r>
              <a:rPr lang="fr-FR" dirty="0"/>
              <a:t>Une vision fixiste de l’économie et de l’identité nationale</a:t>
            </a:r>
          </a:p>
        </p:txBody>
      </p:sp>
      <p:sp>
        <p:nvSpPr>
          <p:cNvPr id="4" name="Espace réservé du numéro de diapositive 3">
            <a:extLst>
              <a:ext uri="{FF2B5EF4-FFF2-40B4-BE49-F238E27FC236}">
                <a16:creationId xmlns:a16="http://schemas.microsoft.com/office/drawing/2014/main" id="{EB1892F4-E5FA-43BE-9E5D-81959EA53EAB}"/>
              </a:ext>
            </a:extLst>
          </p:cNvPr>
          <p:cNvSpPr>
            <a:spLocks noGrp="1"/>
          </p:cNvSpPr>
          <p:nvPr>
            <p:ph type="sldNum" sz="quarter" idx="10"/>
          </p:nvPr>
        </p:nvSpPr>
        <p:spPr/>
        <p:txBody>
          <a:bodyPr/>
          <a:lstStyle/>
          <a:p>
            <a:pPr>
              <a:defRPr/>
            </a:pPr>
            <a:r>
              <a:rPr lang="fr-FR">
                <a:solidFill>
                  <a:srgbClr val="000000"/>
                </a:solidFill>
              </a:rPr>
              <a:t>F. Héran CdF </a:t>
            </a:r>
            <a:fld id="{043D97DE-F9EB-480D-9E69-54243A9EC9D7}" type="slidenum">
              <a:rPr lang="fr-FR" i="0" smtClean="0">
                <a:solidFill>
                  <a:srgbClr val="000000"/>
                </a:solidFill>
              </a:rPr>
              <a:pPr>
                <a:defRPr/>
              </a:pPr>
              <a:t>20</a:t>
            </a:fld>
            <a:endParaRPr lang="fr-FR" i="0" dirty="0">
              <a:solidFill>
                <a:srgbClr val="000000"/>
              </a:solidFill>
            </a:endParaRPr>
          </a:p>
        </p:txBody>
      </p:sp>
    </p:spTree>
    <p:extLst>
      <p:ext uri="{BB962C8B-B14F-4D97-AF65-F5344CB8AC3E}">
        <p14:creationId xmlns:p14="http://schemas.microsoft.com/office/powerpoint/2010/main" val="416587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1405BD-6675-4CB5-8C37-E180565FBFEE}"/>
              </a:ext>
            </a:extLst>
          </p:cNvPr>
          <p:cNvSpPr>
            <a:spLocks noGrp="1"/>
          </p:cNvSpPr>
          <p:nvPr>
            <p:ph idx="1"/>
          </p:nvPr>
        </p:nvSpPr>
        <p:spPr>
          <a:xfrm>
            <a:off x="914400" y="1168400"/>
            <a:ext cx="10769600" cy="5334000"/>
          </a:xfrm>
        </p:spPr>
        <p:txBody>
          <a:bodyPr/>
          <a:lstStyle/>
          <a:p>
            <a:r>
              <a:rPr lang="fr-FR" dirty="0"/>
              <a:t>D. Leschi un sondage du Pew Center de 2013 selon lequel la quasi-totalité des Afghans jugent que la loi musulmane doit prévaloir en pays musulman</a:t>
            </a:r>
          </a:p>
          <a:p>
            <a:pPr lvl="1"/>
            <a:r>
              <a:rPr lang="fr-FR" dirty="0"/>
              <a:t>Il en déduit que les exilés rêvent d’exporter la </a:t>
            </a:r>
            <a:r>
              <a:rPr lang="fr-FR" i="1" dirty="0"/>
              <a:t>sharia </a:t>
            </a:r>
            <a:r>
              <a:rPr lang="fr-FR" dirty="0"/>
              <a:t>en France !</a:t>
            </a:r>
          </a:p>
          <a:p>
            <a:pPr lvl="1"/>
            <a:r>
              <a:rPr lang="fr-FR" dirty="0"/>
              <a:t>Or nombre de réfugiés afghans vivent l’installation en France comme </a:t>
            </a:r>
            <a:br>
              <a:rPr lang="fr-FR" dirty="0"/>
            </a:br>
            <a:r>
              <a:rPr lang="fr-FR" dirty="0"/>
              <a:t>une libération, avec l’espoir de pouvoir scolariser leurs enfants. </a:t>
            </a:r>
          </a:p>
          <a:p>
            <a:pPr lvl="1"/>
            <a:r>
              <a:rPr lang="fr-FR" dirty="0"/>
              <a:t>Ce qui n’empêche pas d’autres réfugiés, parfois dans la même famille, </a:t>
            </a:r>
            <a:br>
              <a:rPr lang="fr-FR" dirty="0"/>
            </a:br>
            <a:r>
              <a:rPr lang="fr-FR" dirty="0"/>
              <a:t>de pratiquer paisiblement l’islam.</a:t>
            </a:r>
          </a:p>
          <a:p>
            <a:r>
              <a:rPr lang="fr-FR" dirty="0"/>
              <a:t>Les sous-performances des Afghans dans l’éducation et l’emploi : </a:t>
            </a:r>
          </a:p>
          <a:p>
            <a:pPr lvl="1"/>
            <a:r>
              <a:rPr lang="fr-FR" dirty="0"/>
              <a:t>Surprenant ? Cf. OCDE, </a:t>
            </a:r>
            <a:r>
              <a:rPr lang="fr-FR" i="1" dirty="0"/>
              <a:t>Les indicateurs de l’intégration. Trouver ses marques :</a:t>
            </a:r>
            <a:br>
              <a:rPr lang="fr-FR" dirty="0"/>
            </a:br>
            <a:r>
              <a:rPr lang="fr-FR" dirty="0"/>
              <a:t>les réfugiés ont improvisé leur départ en termes de langue et d’emploi, </a:t>
            </a:r>
            <a:br>
              <a:rPr lang="fr-FR" dirty="0"/>
            </a:br>
            <a:r>
              <a:rPr lang="fr-FR" dirty="0"/>
              <a:t>à la différence des migrants économiques</a:t>
            </a:r>
          </a:p>
          <a:p>
            <a:pPr lvl="1"/>
            <a:r>
              <a:rPr lang="fr-FR" dirty="0"/>
              <a:t>Actuellement, la communauté afghane en France hésite entre deux stratégies :</a:t>
            </a:r>
          </a:p>
          <a:p>
            <a:pPr lvl="3"/>
            <a:r>
              <a:rPr lang="fr-FR" dirty="0"/>
              <a:t>Préparer son retour ? (plutôt les Pachtouns)</a:t>
            </a:r>
          </a:p>
          <a:p>
            <a:pPr lvl="3"/>
            <a:r>
              <a:rPr lang="fr-FR" dirty="0"/>
              <a:t>S’inscrire dans la durée, scolariser les enfants ? (plutôt les Hazaras)</a:t>
            </a:r>
          </a:p>
          <a:p>
            <a:endParaRPr lang="fr-FR" dirty="0"/>
          </a:p>
        </p:txBody>
      </p:sp>
      <p:sp>
        <p:nvSpPr>
          <p:cNvPr id="3" name="Titre 2">
            <a:extLst>
              <a:ext uri="{FF2B5EF4-FFF2-40B4-BE49-F238E27FC236}">
                <a16:creationId xmlns:a16="http://schemas.microsoft.com/office/drawing/2014/main" id="{4618E51E-DD03-4A8E-84AE-4D614DA95A97}"/>
              </a:ext>
            </a:extLst>
          </p:cNvPr>
          <p:cNvSpPr>
            <a:spLocks noGrp="1"/>
          </p:cNvSpPr>
          <p:nvPr>
            <p:ph type="title"/>
          </p:nvPr>
        </p:nvSpPr>
        <p:spPr>
          <a:xfrm>
            <a:off x="914400" y="274320"/>
            <a:ext cx="10654208" cy="730592"/>
          </a:xfrm>
        </p:spPr>
        <p:txBody>
          <a:bodyPr/>
          <a:lstStyle/>
          <a:p>
            <a:r>
              <a:rPr lang="fr-FR" dirty="0"/>
              <a:t>Difficultés d’intégration</a:t>
            </a:r>
          </a:p>
        </p:txBody>
      </p:sp>
      <p:sp>
        <p:nvSpPr>
          <p:cNvPr id="4" name="Espace réservé du numéro de diapositive 3">
            <a:extLst>
              <a:ext uri="{FF2B5EF4-FFF2-40B4-BE49-F238E27FC236}">
                <a16:creationId xmlns:a16="http://schemas.microsoft.com/office/drawing/2014/main" id="{E33331D9-F073-4A72-9114-143E858B63F4}"/>
              </a:ext>
            </a:extLst>
          </p:cNvPr>
          <p:cNvSpPr>
            <a:spLocks noGrp="1"/>
          </p:cNvSpPr>
          <p:nvPr>
            <p:ph type="sldNum" sz="quarter" idx="10"/>
          </p:nvPr>
        </p:nvSpPr>
        <p:spPr/>
        <p:txBody>
          <a:bodyPr/>
          <a:lstStyle/>
          <a:p>
            <a:pPr>
              <a:defRPr/>
            </a:pPr>
            <a:r>
              <a:rPr lang="fr-FR">
                <a:solidFill>
                  <a:srgbClr val="000000"/>
                </a:solidFill>
              </a:rPr>
              <a:t>F. Héran CdF </a:t>
            </a:r>
            <a:fld id="{043D97DE-F9EB-480D-9E69-54243A9EC9D7}" type="slidenum">
              <a:rPr lang="fr-FR" i="0" smtClean="0">
                <a:solidFill>
                  <a:srgbClr val="000000"/>
                </a:solidFill>
              </a:rPr>
              <a:pPr>
                <a:defRPr/>
              </a:pPr>
              <a:t>21</a:t>
            </a:fld>
            <a:endParaRPr lang="fr-FR" i="0" dirty="0">
              <a:solidFill>
                <a:srgbClr val="000000"/>
              </a:solidFill>
            </a:endParaRPr>
          </a:p>
        </p:txBody>
      </p:sp>
    </p:spTree>
    <p:extLst>
      <p:ext uri="{BB962C8B-B14F-4D97-AF65-F5344CB8AC3E}">
        <p14:creationId xmlns:p14="http://schemas.microsoft.com/office/powerpoint/2010/main" val="290590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21EF4CD-B0BA-4378-87DA-870329193301}"/>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3</a:t>
            </a:fld>
            <a:endParaRPr lang="fr-FR" i="0" dirty="0">
              <a:solidFill>
                <a:srgbClr val="000000"/>
              </a:solidFill>
            </a:endParaRPr>
          </a:p>
        </p:txBody>
      </p:sp>
      <p:sp>
        <p:nvSpPr>
          <p:cNvPr id="2" name="Titre 1">
            <a:extLst>
              <a:ext uri="{FF2B5EF4-FFF2-40B4-BE49-F238E27FC236}">
                <a16:creationId xmlns:a16="http://schemas.microsoft.com/office/drawing/2014/main" id="{6922BDBA-139C-4A57-88E1-DA241C85976A}"/>
              </a:ext>
            </a:extLst>
          </p:cNvPr>
          <p:cNvSpPr>
            <a:spLocks noGrp="1"/>
          </p:cNvSpPr>
          <p:nvPr>
            <p:ph type="title"/>
          </p:nvPr>
        </p:nvSpPr>
        <p:spPr>
          <a:xfrm>
            <a:off x="1289594" y="225170"/>
            <a:ext cx="9612811" cy="955837"/>
          </a:xfrm>
          <a:solidFill>
            <a:schemeClr val="bg1"/>
          </a:solidFill>
        </p:spPr>
        <p:txBody>
          <a:bodyPr/>
          <a:lstStyle/>
          <a:p>
            <a:r>
              <a:rPr lang="fr-FR" sz="2800" b="1" dirty="0">
                <a:solidFill>
                  <a:srgbClr val="C00000"/>
                </a:solidFill>
              </a:rPr>
              <a:t>Contrastes franco-allemands : </a:t>
            </a:r>
            <a:br>
              <a:rPr lang="fr-FR" sz="2800" b="1" dirty="0">
                <a:solidFill>
                  <a:srgbClr val="C00000"/>
                </a:solidFill>
              </a:rPr>
            </a:br>
            <a:r>
              <a:rPr lang="fr-FR" sz="2800" b="1" dirty="0">
                <a:solidFill>
                  <a:srgbClr val="C00000"/>
                </a:solidFill>
              </a:rPr>
              <a:t>1</a:t>
            </a:r>
            <a:r>
              <a:rPr lang="fr-FR" sz="2800" b="1" baseline="30000" dirty="0">
                <a:solidFill>
                  <a:srgbClr val="C00000"/>
                </a:solidFill>
              </a:rPr>
              <a:t>res</a:t>
            </a:r>
            <a:r>
              <a:rPr lang="fr-FR" sz="2800" b="1" dirty="0">
                <a:solidFill>
                  <a:srgbClr val="C00000"/>
                </a:solidFill>
              </a:rPr>
              <a:t> demandes d’asile et décisions de protection depuis 2013</a:t>
            </a:r>
          </a:p>
        </p:txBody>
      </p:sp>
      <p:pic>
        <p:nvPicPr>
          <p:cNvPr id="8" name="Image 7">
            <a:extLst>
              <a:ext uri="{FF2B5EF4-FFF2-40B4-BE49-F238E27FC236}">
                <a16:creationId xmlns:a16="http://schemas.microsoft.com/office/drawing/2014/main" id="{C8030F8B-3D21-44E0-9B72-80117FAAE750}"/>
              </a:ext>
            </a:extLst>
          </p:cNvPr>
          <p:cNvPicPr>
            <a:picLocks noChangeAspect="1"/>
          </p:cNvPicPr>
          <p:nvPr/>
        </p:nvPicPr>
        <p:blipFill>
          <a:blip r:embed="rId2"/>
          <a:stretch>
            <a:fillRect/>
          </a:stretch>
        </p:blipFill>
        <p:spPr>
          <a:xfrm>
            <a:off x="274823" y="1409356"/>
            <a:ext cx="9163817" cy="4879684"/>
          </a:xfrm>
          <a:prstGeom prst="rect">
            <a:avLst/>
          </a:prstGeom>
        </p:spPr>
      </p:pic>
      <p:sp>
        <p:nvSpPr>
          <p:cNvPr id="5" name="Rectangle 4">
            <a:extLst>
              <a:ext uri="{FF2B5EF4-FFF2-40B4-BE49-F238E27FC236}">
                <a16:creationId xmlns:a16="http://schemas.microsoft.com/office/drawing/2014/main" id="{1023A920-4238-48E3-B769-6A269F34F20B}"/>
              </a:ext>
            </a:extLst>
          </p:cNvPr>
          <p:cNvSpPr/>
          <p:nvPr/>
        </p:nvSpPr>
        <p:spPr>
          <a:xfrm>
            <a:off x="9174480" y="1409356"/>
            <a:ext cx="2875280" cy="45243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i="1"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Lecture</a:t>
            </a:r>
            <a:r>
              <a:rPr kumimoji="0" lang="fr-FR" sz="1800"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 : en 2016, l’Allemagne a enregistré </a:t>
            </a:r>
            <a:br>
              <a:rPr kumimoji="0" lang="fr-FR" sz="1800"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br>
            <a:r>
              <a:rPr lang="fr-FR" b="1" dirty="0">
                <a:solidFill>
                  <a:srgbClr val="00B050"/>
                </a:solidFill>
                <a:latin typeface="Calibri" panose="020F0502020204030204" pitchFamily="34" charset="0"/>
                <a:ea typeface="Calibri" panose="020F0502020204030204" pitchFamily="34" charset="0"/>
                <a:cs typeface="Calibri" panose="020F0502020204030204" pitchFamily="34" charset="0"/>
              </a:rPr>
              <a:t>87,9</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demandes d’asile pour </a:t>
            </a: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10 000 habitants, la France </a:t>
            </a:r>
            <a:r>
              <a:rPr lang="fr-FR" b="1" dirty="0">
                <a:solidFill>
                  <a:srgbClr val="0066CC"/>
                </a:solidFill>
                <a:latin typeface="Calibri" panose="020F0502020204030204" pitchFamily="34" charset="0"/>
                <a:ea typeface="Calibri" panose="020F0502020204030204" pitchFamily="34" charset="0"/>
                <a:cs typeface="Calibri" panose="020F0502020204030204" pitchFamily="34" charset="0"/>
              </a:rPr>
              <a:t>11,5</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soit 8 fois moins.</a:t>
            </a:r>
          </a:p>
          <a:p>
            <a:pPr marL="0" marR="0" lvl="0" indent="0" algn="ctr" defTabSz="914400" rtl="0" eaLnBrk="1" fontAlgn="auto" latinLnBrk="0" hangingPunct="1">
              <a:lnSpc>
                <a:spcPct val="100000"/>
              </a:lnSpc>
              <a:spcBef>
                <a:spcPts val="0"/>
              </a:spcBef>
              <a:spcAft>
                <a:spcPts val="0"/>
              </a:spcAft>
              <a:buClrTx/>
              <a:buSzTx/>
              <a:buFontTx/>
              <a:buNone/>
              <a:tabLst/>
              <a:defRPr/>
            </a:pP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En 2016 encore, l’Allemagne a rendu</a:t>
            </a:r>
            <a:r>
              <a:rPr lang="fr-FR" b="1" dirty="0">
                <a:solidFill>
                  <a:srgbClr val="00B050"/>
                </a:solidFill>
                <a:latin typeface="Calibri" panose="020F0502020204030204" pitchFamily="34" charset="0"/>
                <a:ea typeface="Calibri" panose="020F0502020204030204" pitchFamily="34" charset="0"/>
                <a:cs typeface="Calibri" panose="020F0502020204030204" pitchFamily="34" charset="0"/>
              </a:rPr>
              <a:t> 54</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décisions de protection pour 10 000 habitants, la France </a:t>
            </a:r>
            <a:r>
              <a:rPr lang="fr-FR" b="1" dirty="0">
                <a:solidFill>
                  <a:srgbClr val="0066CC"/>
                </a:solidFill>
                <a:latin typeface="Calibri" panose="020F0502020204030204" pitchFamily="34" charset="0"/>
                <a:ea typeface="Calibri" panose="020F0502020204030204" pitchFamily="34" charset="0"/>
                <a:cs typeface="Calibri" panose="020F0502020204030204" pitchFamily="34" charset="0"/>
              </a:rPr>
              <a:t>5</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soit 11 fois moins.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i="1"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N.B. </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les décisions peuvent traiter des demandes des années antérieures</a:t>
            </a:r>
          </a:p>
        </p:txBody>
      </p:sp>
    </p:spTree>
    <p:extLst>
      <p:ext uri="{BB962C8B-B14F-4D97-AF65-F5344CB8AC3E}">
        <p14:creationId xmlns:p14="http://schemas.microsoft.com/office/powerpoint/2010/main" val="401786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F30FDB5-3267-4B59-92D8-5F9C766B06FF}"/>
              </a:ext>
            </a:extLst>
          </p:cNvPr>
          <p:cNvPicPr>
            <a:picLocks noChangeAspect="1"/>
          </p:cNvPicPr>
          <p:nvPr/>
        </p:nvPicPr>
        <p:blipFill rotWithShape="1">
          <a:blip r:embed="rId2"/>
          <a:srcRect t="1051"/>
          <a:stretch/>
        </p:blipFill>
        <p:spPr>
          <a:xfrm>
            <a:off x="233679" y="1493520"/>
            <a:ext cx="9174481" cy="4785360"/>
          </a:xfrm>
          <a:prstGeom prst="rect">
            <a:avLst/>
          </a:prstGeom>
        </p:spPr>
      </p:pic>
      <p:sp>
        <p:nvSpPr>
          <p:cNvPr id="3" name="Espace réservé du numéro de diapositive 2">
            <a:extLst>
              <a:ext uri="{FF2B5EF4-FFF2-40B4-BE49-F238E27FC236}">
                <a16:creationId xmlns:a16="http://schemas.microsoft.com/office/drawing/2014/main" id="{021EF4CD-B0BA-4378-87DA-870329193301}"/>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4</a:t>
            </a:fld>
            <a:endParaRPr lang="fr-FR" i="0" dirty="0">
              <a:solidFill>
                <a:srgbClr val="000000"/>
              </a:solidFill>
            </a:endParaRPr>
          </a:p>
        </p:txBody>
      </p:sp>
      <p:sp>
        <p:nvSpPr>
          <p:cNvPr id="2" name="Titre 1">
            <a:extLst>
              <a:ext uri="{FF2B5EF4-FFF2-40B4-BE49-F238E27FC236}">
                <a16:creationId xmlns:a16="http://schemas.microsoft.com/office/drawing/2014/main" id="{6922BDBA-139C-4A57-88E1-DA241C85976A}"/>
              </a:ext>
            </a:extLst>
          </p:cNvPr>
          <p:cNvSpPr>
            <a:spLocks noGrp="1"/>
          </p:cNvSpPr>
          <p:nvPr>
            <p:ph type="title"/>
          </p:nvPr>
        </p:nvSpPr>
        <p:spPr>
          <a:xfrm>
            <a:off x="663903" y="152400"/>
            <a:ext cx="10864193" cy="955837"/>
          </a:xfrm>
          <a:solidFill>
            <a:schemeClr val="bg1"/>
          </a:solidFill>
        </p:spPr>
        <p:txBody>
          <a:bodyPr/>
          <a:lstStyle/>
          <a:p>
            <a:r>
              <a:rPr lang="fr-FR" sz="2800" b="1" dirty="0">
                <a:solidFill>
                  <a:srgbClr val="C00000"/>
                </a:solidFill>
              </a:rPr>
              <a:t>France, Allemagne, Union européenne : </a:t>
            </a:r>
            <a:br>
              <a:rPr lang="fr-FR" sz="2800" b="1" dirty="0">
                <a:solidFill>
                  <a:srgbClr val="C00000"/>
                </a:solidFill>
              </a:rPr>
            </a:br>
            <a:r>
              <a:rPr lang="fr-FR" sz="2800" b="1" dirty="0">
                <a:solidFill>
                  <a:srgbClr val="C00000"/>
                </a:solidFill>
              </a:rPr>
              <a:t>1</a:t>
            </a:r>
            <a:r>
              <a:rPr lang="fr-FR" sz="2800" b="1" baseline="30000" dirty="0">
                <a:solidFill>
                  <a:srgbClr val="C00000"/>
                </a:solidFill>
              </a:rPr>
              <a:t>res</a:t>
            </a:r>
            <a:r>
              <a:rPr lang="fr-FR" sz="2800" b="1" dirty="0">
                <a:solidFill>
                  <a:srgbClr val="C00000"/>
                </a:solidFill>
              </a:rPr>
              <a:t> demandes d’asile enregistrées depuis 2013, pour 10 000 habitants</a:t>
            </a:r>
          </a:p>
        </p:txBody>
      </p:sp>
      <p:sp>
        <p:nvSpPr>
          <p:cNvPr id="5" name="Rectangle 4">
            <a:extLst>
              <a:ext uri="{FF2B5EF4-FFF2-40B4-BE49-F238E27FC236}">
                <a16:creationId xmlns:a16="http://schemas.microsoft.com/office/drawing/2014/main" id="{1023A920-4238-48E3-B769-6A269F34F20B}"/>
              </a:ext>
            </a:extLst>
          </p:cNvPr>
          <p:cNvSpPr/>
          <p:nvPr/>
        </p:nvSpPr>
        <p:spPr>
          <a:xfrm>
            <a:off x="9204960" y="1544320"/>
            <a:ext cx="2905760" cy="415498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1"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Lecture</a:t>
            </a:r>
            <a:r>
              <a:rPr kumimoji="0" lang="fr-FR" sz="2000"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 : en 2016, l’Allemagne a enregistré </a:t>
            </a:r>
            <a:br>
              <a:rPr kumimoji="0" lang="fr-FR" sz="2000"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br>
            <a:r>
              <a:rPr lang="fr-FR" sz="2000" b="1" dirty="0">
                <a:solidFill>
                  <a:srgbClr val="00B050"/>
                </a:solidFill>
                <a:latin typeface="Calibri" panose="020F0502020204030204" pitchFamily="34" charset="0"/>
                <a:ea typeface="Calibri" panose="020F0502020204030204" pitchFamily="34" charset="0"/>
                <a:cs typeface="Calibri" panose="020F0502020204030204" pitchFamily="34" charset="0"/>
              </a:rPr>
              <a:t>88</a:t>
            </a: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demandes d’asile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pour 10 000 habitants,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la France </a:t>
            </a:r>
            <a:r>
              <a:rPr lang="fr-FR" sz="2000" b="1" dirty="0">
                <a:solidFill>
                  <a:srgbClr val="0066CC"/>
                </a:solidFill>
                <a:latin typeface="Calibri" panose="020F0502020204030204" pitchFamily="34" charset="0"/>
                <a:ea typeface="Calibri" panose="020F0502020204030204" pitchFamily="34" charset="0"/>
                <a:cs typeface="Calibri" panose="020F0502020204030204" pitchFamily="34" charset="0"/>
              </a:rPr>
              <a:t>11,5</a:t>
            </a: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soit 8 fois moins.</a:t>
            </a:r>
          </a:p>
          <a:p>
            <a:pPr marL="0" marR="0" lvl="0" indent="0" algn="ctr" defTabSz="914400" rtl="0" eaLnBrk="1" fontAlgn="auto" latinLnBrk="0" hangingPunct="1">
              <a:lnSpc>
                <a:spcPct val="100000"/>
              </a:lnSpc>
              <a:spcBef>
                <a:spcPts val="0"/>
              </a:spcBef>
              <a:spcAft>
                <a:spcPts val="0"/>
              </a:spcAft>
              <a:buClrTx/>
              <a:buSzTx/>
              <a:buFontTx/>
              <a:buNone/>
              <a:tabLst/>
              <a:defRPr/>
            </a:pP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endPar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i="1"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UE-Est</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 anciens pays</a:t>
            </a: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du bloc socialiste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entrés dans l’Union européenne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i="1" dirty="0">
                <a:solidFill>
                  <a:srgbClr val="C00000"/>
                </a:solidFill>
                <a:latin typeface="Calibri" panose="020F0502020204030204" pitchFamily="34" charset="0"/>
                <a:ea typeface="Calibri" panose="020F0502020204030204" pitchFamily="34" charset="0"/>
                <a:cs typeface="Calibri" panose="020F0502020204030204" pitchFamily="34" charset="0"/>
              </a:rPr>
              <a:t>UE-Ouest</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 autres</a:t>
            </a: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États de l’Union</a:t>
            </a:r>
          </a:p>
        </p:txBody>
      </p:sp>
    </p:spTree>
    <p:extLst>
      <p:ext uri="{BB962C8B-B14F-4D97-AF65-F5344CB8AC3E}">
        <p14:creationId xmlns:p14="http://schemas.microsoft.com/office/powerpoint/2010/main" val="382544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B733D12-B833-45F9-8560-1DA959251569}"/>
              </a:ext>
            </a:extLst>
          </p:cNvPr>
          <p:cNvPicPr>
            <a:picLocks noChangeAspect="1"/>
          </p:cNvPicPr>
          <p:nvPr/>
        </p:nvPicPr>
        <p:blipFill>
          <a:blip r:embed="rId2"/>
          <a:stretch>
            <a:fillRect/>
          </a:stretch>
        </p:blipFill>
        <p:spPr>
          <a:xfrm>
            <a:off x="233681" y="1463040"/>
            <a:ext cx="9123680" cy="4785361"/>
          </a:xfrm>
          <a:prstGeom prst="rect">
            <a:avLst/>
          </a:prstGeom>
        </p:spPr>
      </p:pic>
      <p:sp>
        <p:nvSpPr>
          <p:cNvPr id="3" name="Espace réservé du numéro de diapositive 2">
            <a:extLst>
              <a:ext uri="{FF2B5EF4-FFF2-40B4-BE49-F238E27FC236}">
                <a16:creationId xmlns:a16="http://schemas.microsoft.com/office/drawing/2014/main" id="{021EF4CD-B0BA-4378-87DA-870329193301}"/>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5</a:t>
            </a:fld>
            <a:endParaRPr lang="fr-FR" i="0" dirty="0">
              <a:solidFill>
                <a:srgbClr val="000000"/>
              </a:solidFill>
            </a:endParaRPr>
          </a:p>
        </p:txBody>
      </p:sp>
      <p:sp>
        <p:nvSpPr>
          <p:cNvPr id="2" name="Titre 1">
            <a:extLst>
              <a:ext uri="{FF2B5EF4-FFF2-40B4-BE49-F238E27FC236}">
                <a16:creationId xmlns:a16="http://schemas.microsoft.com/office/drawing/2014/main" id="{6922BDBA-139C-4A57-88E1-DA241C85976A}"/>
              </a:ext>
            </a:extLst>
          </p:cNvPr>
          <p:cNvSpPr>
            <a:spLocks noGrp="1"/>
          </p:cNvSpPr>
          <p:nvPr>
            <p:ph type="title"/>
          </p:nvPr>
        </p:nvSpPr>
        <p:spPr>
          <a:xfrm>
            <a:off x="1289594" y="225170"/>
            <a:ext cx="9612811" cy="955837"/>
          </a:xfrm>
          <a:solidFill>
            <a:schemeClr val="bg1"/>
          </a:solidFill>
        </p:spPr>
        <p:txBody>
          <a:bodyPr/>
          <a:lstStyle/>
          <a:p>
            <a:r>
              <a:rPr lang="fr-FR" sz="2800" b="1" dirty="0">
                <a:solidFill>
                  <a:srgbClr val="C00000"/>
                </a:solidFill>
              </a:rPr>
              <a:t>Allemagne / France : décisions positives de </a:t>
            </a:r>
            <a:r>
              <a:rPr lang="fr-FR" sz="2800" b="1" u="sng" dirty="0">
                <a:solidFill>
                  <a:srgbClr val="C00000"/>
                </a:solidFill>
              </a:rPr>
              <a:t>protection</a:t>
            </a:r>
            <a:br>
              <a:rPr lang="fr-FR" sz="2800" b="1" dirty="0">
                <a:solidFill>
                  <a:srgbClr val="C00000"/>
                </a:solidFill>
              </a:rPr>
            </a:br>
            <a:r>
              <a:rPr lang="fr-FR" sz="2800" b="1" dirty="0">
                <a:solidFill>
                  <a:srgbClr val="C00000"/>
                </a:solidFill>
              </a:rPr>
              <a:t>+ </a:t>
            </a:r>
            <a:r>
              <a:rPr lang="fr-FR" sz="2800" b="1" u="sng" dirty="0">
                <a:solidFill>
                  <a:srgbClr val="C00000"/>
                </a:solidFill>
              </a:rPr>
              <a:t>relocalisations</a:t>
            </a:r>
            <a:r>
              <a:rPr lang="fr-FR" sz="2800" b="1" dirty="0">
                <a:solidFill>
                  <a:srgbClr val="C00000"/>
                </a:solidFill>
              </a:rPr>
              <a:t> depuis 2013, pour 10 000 habitants</a:t>
            </a:r>
          </a:p>
        </p:txBody>
      </p:sp>
      <p:sp>
        <p:nvSpPr>
          <p:cNvPr id="5" name="Rectangle 4">
            <a:extLst>
              <a:ext uri="{FF2B5EF4-FFF2-40B4-BE49-F238E27FC236}">
                <a16:creationId xmlns:a16="http://schemas.microsoft.com/office/drawing/2014/main" id="{1023A920-4238-48E3-B769-6A269F34F20B}"/>
              </a:ext>
            </a:extLst>
          </p:cNvPr>
          <p:cNvSpPr/>
          <p:nvPr/>
        </p:nvSpPr>
        <p:spPr>
          <a:xfrm>
            <a:off x="9174480" y="1409356"/>
            <a:ext cx="2875280" cy="455509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1"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Lecture</a:t>
            </a:r>
            <a:r>
              <a:rPr kumimoji="0" lang="fr-FR" sz="2000"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 : en 2016, l’Allemagne a protégé ou relocalisé </a:t>
            </a:r>
            <a:r>
              <a:rPr kumimoji="0" lang="fr-FR" sz="2000" b="1" i="0"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54</a:t>
            </a:r>
            <a:r>
              <a:rPr kumimoji="0" lang="fr-FR" sz="2000"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 réfugiés </a:t>
            </a: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pour 10 000 habitants,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la France </a:t>
            </a:r>
            <a:r>
              <a:rPr lang="fr-FR" sz="2000" b="1" dirty="0">
                <a:solidFill>
                  <a:srgbClr val="0066CC"/>
                </a:solidFill>
                <a:latin typeface="Calibri" panose="020F0502020204030204" pitchFamily="34" charset="0"/>
                <a:ea typeface="Calibri" panose="020F0502020204030204" pitchFamily="34" charset="0"/>
                <a:cs typeface="Calibri" panose="020F0502020204030204" pitchFamily="34" charset="0"/>
              </a:rPr>
              <a:t>5,4</a:t>
            </a: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soit 10 fois moins.</a:t>
            </a:r>
          </a:p>
          <a:p>
            <a:pPr marL="0" marR="0" lvl="0" indent="0" algn="ctr" defTabSz="914400" rtl="0" eaLnBrk="1" fontAlgn="auto" latinLnBrk="0" hangingPunct="1">
              <a:lnSpc>
                <a:spcPct val="100000"/>
              </a:lnSpc>
              <a:spcBef>
                <a:spcPts val="0"/>
              </a:spcBef>
              <a:spcAft>
                <a:spcPts val="0"/>
              </a:spcAft>
              <a:buClrTx/>
              <a:buSzTx/>
              <a:buFontTx/>
              <a:buNone/>
              <a:tabLst/>
              <a:defRPr/>
            </a:pP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En 2023, le rapport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était ramené à 2,2 </a:t>
            </a:r>
            <a:b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a:t>
            </a:r>
            <a:r>
              <a:rPr lang="fr-FR" sz="2000" b="1" dirty="0">
                <a:solidFill>
                  <a:srgbClr val="009999"/>
                </a:solidFill>
                <a:latin typeface="Calibri" panose="020F0502020204030204" pitchFamily="34" charset="0"/>
                <a:ea typeface="Calibri" panose="020F0502020204030204" pitchFamily="34" charset="0"/>
                <a:cs typeface="Calibri" panose="020F0502020204030204" pitchFamily="34" charset="0"/>
              </a:rPr>
              <a:t>18,5</a:t>
            </a: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contre </a:t>
            </a:r>
            <a:r>
              <a:rPr lang="fr-FR" sz="2000" b="1" dirty="0">
                <a:solidFill>
                  <a:srgbClr val="0066CC"/>
                </a:solidFill>
                <a:latin typeface="Calibri" panose="020F0502020204030204" pitchFamily="34" charset="0"/>
                <a:ea typeface="Calibri" panose="020F0502020204030204" pitchFamily="34" charset="0"/>
                <a:cs typeface="Calibri" panose="020F0502020204030204" pitchFamily="34" charset="0"/>
              </a:rPr>
              <a:t>8,5</a:t>
            </a:r>
            <a:r>
              <a:rPr lang="fr-FR" sz="2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i="1"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N.B. </a:t>
            </a: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les décisions peuvent traiter des demandes des années antérieures</a:t>
            </a:r>
          </a:p>
        </p:txBody>
      </p:sp>
      <p:sp>
        <p:nvSpPr>
          <p:cNvPr id="8" name="Rectangle 7">
            <a:extLst>
              <a:ext uri="{FF2B5EF4-FFF2-40B4-BE49-F238E27FC236}">
                <a16:creationId xmlns:a16="http://schemas.microsoft.com/office/drawing/2014/main" id="{72F8355C-D79F-4C3C-A4C3-5035547CB6F8}"/>
              </a:ext>
            </a:extLst>
          </p:cNvPr>
          <p:cNvSpPr/>
          <p:nvPr/>
        </p:nvSpPr>
        <p:spPr>
          <a:xfrm>
            <a:off x="853440" y="1463040"/>
            <a:ext cx="3190240" cy="1200329"/>
          </a:xfrm>
          <a:prstGeom prst="rect">
            <a:avLst/>
          </a:prstGeom>
          <a:solidFill>
            <a:schemeClr val="bg1"/>
          </a:solidFill>
        </p:spPr>
        <p:txBody>
          <a:bodyPr wrap="square">
            <a:spAutoFit/>
          </a:bodyPr>
          <a:lstStyle/>
          <a:p>
            <a:pPr lvl="0" algn="ctr">
              <a:defRPr/>
            </a:pP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Les relocalisations représentent sur la période seulement 2 % </a:t>
            </a:r>
            <a:b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br>
            <a:r>
              <a:rPr lang="fr-FR"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de toutes les décisions en Allemagne, 5 % en France</a:t>
            </a:r>
          </a:p>
        </p:txBody>
      </p:sp>
    </p:spTree>
    <p:extLst>
      <p:ext uri="{BB962C8B-B14F-4D97-AF65-F5344CB8AC3E}">
        <p14:creationId xmlns:p14="http://schemas.microsoft.com/office/powerpoint/2010/main" val="96020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B46575-3261-427F-9BEB-C6417AA6A1D9}"/>
              </a:ext>
            </a:extLst>
          </p:cNvPr>
          <p:cNvPicPr>
            <a:picLocks noChangeAspect="1"/>
          </p:cNvPicPr>
          <p:nvPr/>
        </p:nvPicPr>
        <p:blipFill>
          <a:blip r:embed="rId2"/>
          <a:stretch>
            <a:fillRect/>
          </a:stretch>
        </p:blipFill>
        <p:spPr>
          <a:xfrm>
            <a:off x="3090042" y="189186"/>
            <a:ext cx="8565930" cy="6190594"/>
          </a:xfrm>
          <a:prstGeom prst="rect">
            <a:avLst/>
          </a:prstGeom>
        </p:spPr>
      </p:pic>
      <p:sp>
        <p:nvSpPr>
          <p:cNvPr id="2" name="Titre 1">
            <a:extLst>
              <a:ext uri="{FF2B5EF4-FFF2-40B4-BE49-F238E27FC236}">
                <a16:creationId xmlns:a16="http://schemas.microsoft.com/office/drawing/2014/main" id="{FD36AE33-CFBB-449E-AB03-A733A2CF0964}"/>
              </a:ext>
            </a:extLst>
          </p:cNvPr>
          <p:cNvSpPr>
            <a:spLocks noGrp="1"/>
          </p:cNvSpPr>
          <p:nvPr>
            <p:ph type="title"/>
          </p:nvPr>
        </p:nvSpPr>
        <p:spPr>
          <a:xfrm>
            <a:off x="203200" y="209677"/>
            <a:ext cx="2705718" cy="6033468"/>
          </a:xfrm>
        </p:spPr>
        <p:txBody>
          <a:bodyPr anchor="t">
            <a:noAutofit/>
          </a:bodyPr>
          <a:lstStyle/>
          <a:p>
            <a:pPr algn="ctr"/>
            <a:r>
              <a:rPr lang="fr-FR" sz="2400" b="1" dirty="0">
                <a:solidFill>
                  <a:srgbClr val="C00000"/>
                </a:solidFill>
              </a:rPr>
              <a:t>1</a:t>
            </a:r>
            <a:r>
              <a:rPr lang="fr-FR" sz="2400" b="1" baseline="30000" dirty="0">
                <a:solidFill>
                  <a:srgbClr val="C00000"/>
                </a:solidFill>
              </a:rPr>
              <a:t>res</a:t>
            </a:r>
            <a:r>
              <a:rPr lang="fr-FR" sz="2400" b="1" dirty="0">
                <a:solidFill>
                  <a:srgbClr val="C00000"/>
                </a:solidFill>
              </a:rPr>
              <a:t> demandes d’asile enregistrées </a:t>
            </a:r>
            <a:br>
              <a:rPr lang="fr-FR" sz="2400" b="1" dirty="0">
                <a:solidFill>
                  <a:srgbClr val="C00000"/>
                </a:solidFill>
              </a:rPr>
            </a:br>
            <a:r>
              <a:rPr lang="fr-FR" sz="2400" b="1" dirty="0">
                <a:solidFill>
                  <a:srgbClr val="C00000"/>
                </a:solidFill>
              </a:rPr>
              <a:t>en Europe </a:t>
            </a:r>
            <a:r>
              <a:rPr lang="fr-FR" sz="2400" b="1" u="sng" dirty="0">
                <a:solidFill>
                  <a:srgbClr val="C00000"/>
                </a:solidFill>
              </a:rPr>
              <a:t>pour </a:t>
            </a:r>
            <a:br>
              <a:rPr lang="fr-FR" sz="2400" b="1" u="sng" dirty="0">
                <a:solidFill>
                  <a:srgbClr val="C00000"/>
                </a:solidFill>
              </a:rPr>
            </a:br>
            <a:r>
              <a:rPr lang="fr-FR" sz="2400" b="1" u="sng" dirty="0">
                <a:solidFill>
                  <a:srgbClr val="C00000"/>
                </a:solidFill>
              </a:rPr>
              <a:t>10 000 habitants</a:t>
            </a:r>
            <a:r>
              <a:rPr lang="fr-FR" sz="2400" b="1" dirty="0">
                <a:solidFill>
                  <a:srgbClr val="C00000"/>
                </a:solidFill>
              </a:rPr>
              <a:t> depuis 2013 : </a:t>
            </a:r>
            <a:br>
              <a:rPr lang="fr-FR" sz="2400" b="1" dirty="0">
                <a:solidFill>
                  <a:srgbClr val="C00000"/>
                </a:solidFill>
              </a:rPr>
            </a:br>
            <a:r>
              <a:rPr lang="fr-FR" sz="2400" b="1" dirty="0">
                <a:solidFill>
                  <a:srgbClr val="C00000"/>
                </a:solidFill>
              </a:rPr>
              <a:t>sélection de quelques pays d’accueil</a:t>
            </a:r>
            <a:br>
              <a:rPr lang="fr-FR" sz="2400" b="1" dirty="0">
                <a:solidFill>
                  <a:srgbClr val="C00000"/>
                </a:solidFill>
              </a:rPr>
            </a:br>
            <a:r>
              <a:rPr lang="fr-FR" sz="1400" b="1" u="sng" dirty="0">
                <a:solidFill>
                  <a:srgbClr val="C00000"/>
                </a:solidFill>
              </a:rPr>
              <a:t>   </a:t>
            </a:r>
            <a:br>
              <a:rPr lang="fr-FR" sz="2400" b="1" dirty="0"/>
            </a:br>
            <a:r>
              <a:rPr lang="fr-FR" sz="2400" b="1" i="1" dirty="0">
                <a:solidFill>
                  <a:srgbClr val="660066"/>
                </a:solidFill>
              </a:rPr>
              <a:t>1/ Tableau </a:t>
            </a:r>
            <a:br>
              <a:rPr lang="fr-FR" sz="2400" b="1" i="1" dirty="0">
                <a:solidFill>
                  <a:srgbClr val="660066"/>
                </a:solidFill>
              </a:rPr>
            </a:br>
            <a:r>
              <a:rPr lang="fr-FR" sz="2400" b="1" i="1" dirty="0">
                <a:solidFill>
                  <a:srgbClr val="660066"/>
                </a:solidFill>
              </a:rPr>
              <a:t>sans la France</a:t>
            </a:r>
            <a:br>
              <a:rPr lang="fr-FR" sz="2400" b="1" dirty="0"/>
            </a:br>
            <a:br>
              <a:rPr lang="fr-FR" sz="2400" b="1" dirty="0"/>
            </a:br>
            <a:br>
              <a:rPr lang="fr-FR" sz="2400" b="1" dirty="0"/>
            </a:br>
            <a:br>
              <a:rPr lang="fr-FR" sz="2400" b="1" dirty="0"/>
            </a:br>
            <a:br>
              <a:rPr lang="fr-FR" sz="2400" b="1" dirty="0"/>
            </a:br>
            <a:r>
              <a:rPr lang="fr-FR" sz="1800" i="1" dirty="0">
                <a:solidFill>
                  <a:schemeClr val="tx1"/>
                </a:solidFill>
              </a:rPr>
              <a:t>Sources : </a:t>
            </a:r>
            <a:br>
              <a:rPr lang="fr-FR" sz="1800" i="1" dirty="0">
                <a:solidFill>
                  <a:schemeClr val="tx1"/>
                </a:solidFill>
              </a:rPr>
            </a:br>
            <a:r>
              <a:rPr lang="fr-FR" sz="1800" dirty="0">
                <a:solidFill>
                  <a:schemeClr val="tx1"/>
                </a:solidFill>
              </a:rPr>
              <a:t>Eurostat et OCDE </a:t>
            </a:r>
            <a:endParaRPr lang="fr-FR" sz="2400" dirty="0">
              <a:solidFill>
                <a:schemeClr val="tx1"/>
              </a:solidFill>
            </a:endParaRPr>
          </a:p>
        </p:txBody>
      </p:sp>
      <p:sp>
        <p:nvSpPr>
          <p:cNvPr id="12" name="Espace réservé du numéro de diapositive 3">
            <a:extLst>
              <a:ext uri="{FF2B5EF4-FFF2-40B4-BE49-F238E27FC236}">
                <a16:creationId xmlns:a16="http://schemas.microsoft.com/office/drawing/2014/main" id="{1CB6408F-746D-401F-84AC-7BB2C7412D34}"/>
              </a:ext>
            </a:extLst>
          </p:cNvPr>
          <p:cNvSpPr txBox="1">
            <a:spLocks/>
          </p:cNvSpPr>
          <p:nvPr/>
        </p:nvSpPr>
        <p:spPr>
          <a:xfrm>
            <a:off x="8610600" y="6356350"/>
            <a:ext cx="32264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 Héran, CdF / ICM  </a:t>
            </a:r>
            <a:fld id="{16DE8573-EF05-4F7B-BDCE-7498B5BEAD67}" type="slidenum">
              <a:rPr kumimoji="0" lang="fr-FR" sz="18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538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a:extLst>
              <a:ext uri="{FF2B5EF4-FFF2-40B4-BE49-F238E27FC236}">
                <a16:creationId xmlns:a16="http://schemas.microsoft.com/office/drawing/2014/main" id="{1CB6408F-746D-401F-84AC-7BB2C7412D34}"/>
              </a:ext>
            </a:extLst>
          </p:cNvPr>
          <p:cNvSpPr txBox="1">
            <a:spLocks/>
          </p:cNvSpPr>
          <p:nvPr/>
        </p:nvSpPr>
        <p:spPr>
          <a:xfrm>
            <a:off x="8610600" y="6356350"/>
            <a:ext cx="32264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 Héran, CdF / ICM  </a:t>
            </a:r>
            <a:fld id="{16DE8573-EF05-4F7B-BDCE-7498B5BEAD67}" type="slidenum">
              <a:rPr kumimoji="0" lang="fr-FR" sz="18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866B94B2-8DBF-4E07-92C7-8009042BB470}"/>
              </a:ext>
            </a:extLst>
          </p:cNvPr>
          <p:cNvPicPr>
            <a:picLocks noChangeAspect="1"/>
          </p:cNvPicPr>
          <p:nvPr/>
        </p:nvPicPr>
        <p:blipFill>
          <a:blip r:embed="rId2"/>
          <a:stretch>
            <a:fillRect/>
          </a:stretch>
        </p:blipFill>
        <p:spPr>
          <a:xfrm>
            <a:off x="3086604" y="199517"/>
            <a:ext cx="8461776" cy="6146673"/>
          </a:xfrm>
          <a:prstGeom prst="rect">
            <a:avLst/>
          </a:prstGeom>
        </p:spPr>
      </p:pic>
      <p:sp>
        <p:nvSpPr>
          <p:cNvPr id="7" name="Titre 1">
            <a:extLst>
              <a:ext uri="{FF2B5EF4-FFF2-40B4-BE49-F238E27FC236}">
                <a16:creationId xmlns:a16="http://schemas.microsoft.com/office/drawing/2014/main" id="{B842989F-9DE1-470C-888A-4109916737BC}"/>
              </a:ext>
            </a:extLst>
          </p:cNvPr>
          <p:cNvSpPr txBox="1">
            <a:spLocks/>
          </p:cNvSpPr>
          <p:nvPr/>
        </p:nvSpPr>
        <p:spPr bwMode="auto">
          <a:xfrm>
            <a:off x="203200" y="209677"/>
            <a:ext cx="2705718" cy="603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3200" b="0">
                <a:solidFill>
                  <a:srgbClr val="000099"/>
                </a:solidFill>
                <a:latin typeface="Calibri" panose="020F050202020403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2400">
                <a:solidFill>
                  <a:srgbClr val="000099"/>
                </a:solidFill>
                <a:latin typeface="Comic Sans MS" pitchFamily="66" charset="0"/>
              </a:defRPr>
            </a:lvl2pPr>
            <a:lvl3pPr algn="ctr" rtl="0" eaLnBrk="0" fontAlgn="base" hangingPunct="0">
              <a:spcBef>
                <a:spcPct val="0"/>
              </a:spcBef>
              <a:spcAft>
                <a:spcPct val="0"/>
              </a:spcAft>
              <a:defRPr sz="2400">
                <a:solidFill>
                  <a:srgbClr val="000099"/>
                </a:solidFill>
                <a:latin typeface="Comic Sans MS" pitchFamily="66" charset="0"/>
              </a:defRPr>
            </a:lvl3pPr>
            <a:lvl4pPr algn="ctr" rtl="0" eaLnBrk="0" fontAlgn="base" hangingPunct="0">
              <a:spcBef>
                <a:spcPct val="0"/>
              </a:spcBef>
              <a:spcAft>
                <a:spcPct val="0"/>
              </a:spcAft>
              <a:defRPr sz="2400">
                <a:solidFill>
                  <a:srgbClr val="000099"/>
                </a:solidFill>
                <a:latin typeface="Comic Sans MS" pitchFamily="66" charset="0"/>
              </a:defRPr>
            </a:lvl4pPr>
            <a:lvl5pPr algn="ctr" rtl="0" eaLnBrk="0" fontAlgn="base" hangingPunct="0">
              <a:spcBef>
                <a:spcPct val="0"/>
              </a:spcBef>
              <a:spcAft>
                <a:spcPct val="0"/>
              </a:spcAft>
              <a:defRPr sz="2400">
                <a:solidFill>
                  <a:srgbClr val="000099"/>
                </a:solidFill>
                <a:latin typeface="Comic Sans MS" pitchFamily="66" charset="0"/>
              </a:defRPr>
            </a:lvl5pPr>
            <a:lvl6pPr marL="457200" algn="ctr" rtl="0" fontAlgn="base">
              <a:spcBef>
                <a:spcPct val="0"/>
              </a:spcBef>
              <a:spcAft>
                <a:spcPct val="0"/>
              </a:spcAft>
              <a:defRPr sz="2400">
                <a:solidFill>
                  <a:srgbClr val="000099"/>
                </a:solidFill>
                <a:latin typeface="Comic Sans MS" pitchFamily="66" charset="0"/>
              </a:defRPr>
            </a:lvl6pPr>
            <a:lvl7pPr marL="914400" algn="ctr" rtl="0" fontAlgn="base">
              <a:spcBef>
                <a:spcPct val="0"/>
              </a:spcBef>
              <a:spcAft>
                <a:spcPct val="0"/>
              </a:spcAft>
              <a:defRPr sz="2400">
                <a:solidFill>
                  <a:srgbClr val="000099"/>
                </a:solidFill>
                <a:latin typeface="Comic Sans MS" pitchFamily="66" charset="0"/>
              </a:defRPr>
            </a:lvl7pPr>
            <a:lvl8pPr marL="1371600" algn="ctr" rtl="0" fontAlgn="base">
              <a:spcBef>
                <a:spcPct val="0"/>
              </a:spcBef>
              <a:spcAft>
                <a:spcPct val="0"/>
              </a:spcAft>
              <a:defRPr sz="2400">
                <a:solidFill>
                  <a:srgbClr val="000099"/>
                </a:solidFill>
                <a:latin typeface="Comic Sans MS" pitchFamily="66" charset="0"/>
              </a:defRPr>
            </a:lvl8pPr>
            <a:lvl9pPr marL="1828800" algn="ctr" rtl="0" fontAlgn="base">
              <a:spcBef>
                <a:spcPct val="0"/>
              </a:spcBef>
              <a:spcAft>
                <a:spcPct val="0"/>
              </a:spcAft>
              <a:defRPr sz="2400">
                <a:solidFill>
                  <a:srgbClr val="000099"/>
                </a:solidFill>
                <a:latin typeface="Comic Sans MS" pitchFamily="66" charset="0"/>
              </a:defRPr>
            </a:lvl9pPr>
          </a:lstStyle>
          <a:p>
            <a:r>
              <a:rPr lang="fr-FR" sz="2400" b="1" kern="0" dirty="0">
                <a:solidFill>
                  <a:srgbClr val="C00000"/>
                </a:solidFill>
              </a:rPr>
              <a:t>1</a:t>
            </a:r>
            <a:r>
              <a:rPr lang="fr-FR" sz="2400" b="1" kern="0" baseline="30000" dirty="0">
                <a:solidFill>
                  <a:srgbClr val="C00000"/>
                </a:solidFill>
              </a:rPr>
              <a:t>res</a:t>
            </a:r>
            <a:r>
              <a:rPr lang="fr-FR" sz="2400" b="1" kern="0" dirty="0">
                <a:solidFill>
                  <a:srgbClr val="C00000"/>
                </a:solidFill>
              </a:rPr>
              <a:t> demandes d’asile enregistrées </a:t>
            </a:r>
            <a:br>
              <a:rPr lang="fr-FR" sz="2400" b="1" kern="0" dirty="0">
                <a:solidFill>
                  <a:srgbClr val="C00000"/>
                </a:solidFill>
              </a:rPr>
            </a:br>
            <a:r>
              <a:rPr lang="fr-FR" sz="2400" b="1" kern="0" dirty="0">
                <a:solidFill>
                  <a:srgbClr val="C00000"/>
                </a:solidFill>
              </a:rPr>
              <a:t>en Europe </a:t>
            </a:r>
            <a:r>
              <a:rPr lang="fr-FR" sz="2400" b="1" u="sng" kern="0" dirty="0">
                <a:solidFill>
                  <a:srgbClr val="C00000"/>
                </a:solidFill>
              </a:rPr>
              <a:t>pour </a:t>
            </a:r>
            <a:br>
              <a:rPr lang="fr-FR" sz="2400" b="1" u="sng" kern="0" dirty="0">
                <a:solidFill>
                  <a:srgbClr val="C00000"/>
                </a:solidFill>
              </a:rPr>
            </a:br>
            <a:r>
              <a:rPr lang="fr-FR" sz="2400" b="1" u="sng" kern="0" dirty="0">
                <a:solidFill>
                  <a:srgbClr val="C00000"/>
                </a:solidFill>
              </a:rPr>
              <a:t>10 000 habitants</a:t>
            </a:r>
            <a:r>
              <a:rPr lang="fr-FR" sz="2400" b="1" kern="0" dirty="0">
                <a:solidFill>
                  <a:srgbClr val="C00000"/>
                </a:solidFill>
              </a:rPr>
              <a:t> depuis 2013 : </a:t>
            </a:r>
            <a:br>
              <a:rPr lang="fr-FR" sz="2400" b="1" kern="0" dirty="0">
                <a:solidFill>
                  <a:srgbClr val="C00000"/>
                </a:solidFill>
              </a:rPr>
            </a:br>
            <a:r>
              <a:rPr lang="fr-FR" sz="2400" b="1" kern="0" dirty="0">
                <a:solidFill>
                  <a:srgbClr val="C00000"/>
                </a:solidFill>
              </a:rPr>
              <a:t>sélection de quelques pays d’accueil</a:t>
            </a:r>
            <a:br>
              <a:rPr lang="fr-FR" sz="2400" b="1" kern="0" dirty="0">
                <a:solidFill>
                  <a:srgbClr val="C00000"/>
                </a:solidFill>
              </a:rPr>
            </a:br>
            <a:r>
              <a:rPr lang="fr-FR" sz="1400" b="1" u="sng" kern="0" dirty="0">
                <a:solidFill>
                  <a:srgbClr val="C00000"/>
                </a:solidFill>
              </a:rPr>
              <a:t>   </a:t>
            </a:r>
            <a:br>
              <a:rPr lang="fr-FR" sz="2400" b="1" kern="0" dirty="0"/>
            </a:br>
            <a:r>
              <a:rPr lang="fr-FR" sz="2400" b="1" i="1" kern="0" dirty="0">
                <a:solidFill>
                  <a:srgbClr val="0066CC"/>
                </a:solidFill>
              </a:rPr>
              <a:t>2/ Avec la France</a:t>
            </a:r>
            <a:br>
              <a:rPr lang="fr-FR" sz="2400" b="1" kern="0" dirty="0"/>
            </a:br>
            <a:br>
              <a:rPr lang="fr-FR" sz="2400" b="1" kern="0" dirty="0"/>
            </a:br>
            <a:br>
              <a:rPr lang="fr-FR" sz="2400" b="1" kern="0" dirty="0"/>
            </a:br>
            <a:endParaRPr lang="fr-FR" sz="2400" b="1" kern="0" dirty="0"/>
          </a:p>
          <a:p>
            <a:br>
              <a:rPr lang="fr-FR" sz="2400" b="1" kern="0" dirty="0"/>
            </a:br>
            <a:br>
              <a:rPr lang="fr-FR" sz="2400" b="1" kern="0" dirty="0"/>
            </a:br>
            <a:r>
              <a:rPr lang="fr-FR" sz="1800" i="1" kern="0" dirty="0">
                <a:solidFill>
                  <a:schemeClr val="tx1"/>
                </a:solidFill>
              </a:rPr>
              <a:t>Sources : </a:t>
            </a:r>
            <a:br>
              <a:rPr lang="fr-FR" sz="1800" i="1" kern="0" dirty="0">
                <a:solidFill>
                  <a:schemeClr val="tx1"/>
                </a:solidFill>
              </a:rPr>
            </a:br>
            <a:r>
              <a:rPr lang="fr-FR" sz="1800" kern="0" dirty="0">
                <a:solidFill>
                  <a:schemeClr val="tx1"/>
                </a:solidFill>
              </a:rPr>
              <a:t>Eurostat et OCDE </a:t>
            </a:r>
            <a:endParaRPr lang="fr-FR" sz="2400" kern="0" dirty="0">
              <a:solidFill>
                <a:schemeClr val="tx1"/>
              </a:solidFill>
            </a:endParaRPr>
          </a:p>
        </p:txBody>
      </p:sp>
    </p:spTree>
    <p:extLst>
      <p:ext uri="{BB962C8B-B14F-4D97-AF65-F5344CB8AC3E}">
        <p14:creationId xmlns:p14="http://schemas.microsoft.com/office/powerpoint/2010/main" val="419152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77B84DE-5AA6-4881-89E0-EC8C66C7D7A4}"/>
              </a:ext>
            </a:extLst>
          </p:cNvPr>
          <p:cNvSpPr txBox="1"/>
          <p:nvPr/>
        </p:nvSpPr>
        <p:spPr>
          <a:xfrm>
            <a:off x="9996231" y="4965313"/>
            <a:ext cx="16507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66CC"/>
                </a:solidFill>
                <a:effectLst/>
                <a:uLnTx/>
                <a:uFillTx/>
                <a:latin typeface="Calibri" panose="020F0502020204030204" pitchFamily="34" charset="0"/>
                <a:ea typeface="Calibri" panose="020F0502020204030204" pitchFamily="34" charset="0"/>
                <a:cs typeface="Calibri" panose="020F0502020204030204" pitchFamily="34" charset="0"/>
              </a:rPr>
              <a:t>La France </a:t>
            </a:r>
            <a:br>
              <a:rPr kumimoji="0" lang="fr-FR" sz="1800" b="1" i="1" u="none" strike="noStrike" kern="1200" cap="none" spc="0" normalizeH="0" baseline="0" noProof="0" dirty="0">
                <a:ln>
                  <a:noFill/>
                </a:ln>
                <a:solidFill>
                  <a:srgbClr val="0066CC"/>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fr-FR" sz="1800" b="1" i="1" u="none" strike="noStrike" kern="1200" cap="none" spc="0" normalizeH="0" baseline="0" noProof="0" dirty="0">
                <a:ln>
                  <a:noFill/>
                </a:ln>
                <a:solidFill>
                  <a:srgbClr val="0066CC"/>
                </a:solidFill>
                <a:effectLst/>
                <a:uLnTx/>
                <a:uFillTx/>
                <a:latin typeface="Calibri" panose="020F0502020204030204" pitchFamily="34" charset="0"/>
                <a:ea typeface="Calibri" panose="020F0502020204030204" pitchFamily="34" charset="0"/>
                <a:cs typeface="Calibri" panose="020F0502020204030204" pitchFamily="34" charset="0"/>
              </a:rPr>
              <a:t>n’a jamais été au 1</a:t>
            </a:r>
            <a:r>
              <a:rPr kumimoji="0" lang="fr-FR" sz="1800" b="1" i="1" u="none" strike="noStrike" kern="1200" cap="none" spc="0" normalizeH="0" baseline="30000" noProof="0" dirty="0">
                <a:ln>
                  <a:noFill/>
                </a:ln>
                <a:solidFill>
                  <a:srgbClr val="0066CC"/>
                </a:solidFill>
                <a:effectLst/>
                <a:uLnTx/>
                <a:uFillTx/>
                <a:latin typeface="Calibri" panose="020F0502020204030204" pitchFamily="34" charset="0"/>
                <a:ea typeface="Calibri" panose="020F0502020204030204" pitchFamily="34" charset="0"/>
                <a:cs typeface="Calibri" panose="020F0502020204030204" pitchFamily="34" charset="0"/>
              </a:rPr>
              <a:t>er</a:t>
            </a:r>
            <a:r>
              <a:rPr kumimoji="0" lang="fr-FR" sz="1800" b="1" i="1" u="none" strike="noStrike" kern="1200" cap="none" spc="0" normalizeH="0" baseline="0" noProof="0" dirty="0">
                <a:ln>
                  <a:noFill/>
                </a:ln>
                <a:solidFill>
                  <a:srgbClr val="0066CC"/>
                </a:solidFill>
                <a:effectLst/>
                <a:uLnTx/>
                <a:uFillTx/>
                <a:latin typeface="Calibri" panose="020F0502020204030204" pitchFamily="34" charset="0"/>
                <a:ea typeface="Calibri" panose="020F0502020204030204" pitchFamily="34" charset="0"/>
                <a:cs typeface="Calibri" panose="020F0502020204030204" pitchFamily="34" charset="0"/>
              </a:rPr>
              <a:t> rang</a:t>
            </a:r>
          </a:p>
        </p:txBody>
      </p:sp>
      <p:sp>
        <p:nvSpPr>
          <p:cNvPr id="7" name="Espace réservé du numéro de diapositive 3">
            <a:extLst>
              <a:ext uri="{FF2B5EF4-FFF2-40B4-BE49-F238E27FC236}">
                <a16:creationId xmlns:a16="http://schemas.microsoft.com/office/drawing/2014/main" id="{EF174CD1-EFED-4E1D-B2DC-6CFF687EBDFE}"/>
              </a:ext>
            </a:extLst>
          </p:cNvPr>
          <p:cNvSpPr txBox="1">
            <a:spLocks/>
          </p:cNvSpPr>
          <p:nvPr/>
        </p:nvSpPr>
        <p:spPr>
          <a:xfrm>
            <a:off x="8610600" y="6356350"/>
            <a:ext cx="322649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 Héran, CdF / ICM  </a:t>
            </a:r>
            <a:fld id="{16DE8573-EF05-4F7B-BDCE-7498B5BEAD67}" type="slidenum">
              <a:rPr kumimoji="0" lang="fr-FR" sz="18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CCD5CB99-004C-4A06-B10A-E08430E5419C}"/>
              </a:ext>
            </a:extLst>
          </p:cNvPr>
          <p:cNvPicPr>
            <a:picLocks noChangeAspect="1"/>
          </p:cNvPicPr>
          <p:nvPr/>
        </p:nvPicPr>
        <p:blipFill>
          <a:blip r:embed="rId2"/>
          <a:stretch>
            <a:fillRect/>
          </a:stretch>
        </p:blipFill>
        <p:spPr>
          <a:xfrm>
            <a:off x="354904" y="242405"/>
            <a:ext cx="9451248" cy="6230441"/>
          </a:xfrm>
          <a:prstGeom prst="rect">
            <a:avLst/>
          </a:prstGeom>
        </p:spPr>
      </p:pic>
      <p:sp>
        <p:nvSpPr>
          <p:cNvPr id="2" name="Titre 1">
            <a:extLst>
              <a:ext uri="{FF2B5EF4-FFF2-40B4-BE49-F238E27FC236}">
                <a16:creationId xmlns:a16="http://schemas.microsoft.com/office/drawing/2014/main" id="{50111BE1-3221-4005-ACB8-E3A002270048}"/>
              </a:ext>
            </a:extLst>
          </p:cNvPr>
          <p:cNvSpPr>
            <a:spLocks noGrp="1"/>
          </p:cNvSpPr>
          <p:nvPr>
            <p:ph type="title"/>
          </p:nvPr>
        </p:nvSpPr>
        <p:spPr>
          <a:xfrm>
            <a:off x="8610600" y="219456"/>
            <a:ext cx="3226496" cy="2071799"/>
          </a:xfrm>
        </p:spPr>
        <p:txBody>
          <a:bodyPr>
            <a:noAutofit/>
          </a:bodyPr>
          <a:lstStyle/>
          <a:p>
            <a:pPr algn="ctr"/>
            <a:r>
              <a:rPr lang="fr-FR" sz="2400" b="1" dirty="0">
                <a:solidFill>
                  <a:srgbClr val="C00000"/>
                </a:solidFill>
              </a:rPr>
              <a:t>Décisions positives de protection </a:t>
            </a:r>
            <a:r>
              <a:rPr lang="fr-FR" sz="2400" b="1" u="sng" dirty="0">
                <a:solidFill>
                  <a:srgbClr val="C00000"/>
                </a:solidFill>
              </a:rPr>
              <a:t>pour 10 000 habitants</a:t>
            </a:r>
            <a:r>
              <a:rPr lang="fr-FR" sz="2400" b="1" dirty="0">
                <a:solidFill>
                  <a:srgbClr val="C00000"/>
                </a:solidFill>
              </a:rPr>
              <a:t> depuis 10 ans</a:t>
            </a:r>
          </a:p>
        </p:txBody>
      </p:sp>
    </p:spTree>
    <p:extLst>
      <p:ext uri="{BB962C8B-B14F-4D97-AF65-F5344CB8AC3E}">
        <p14:creationId xmlns:p14="http://schemas.microsoft.com/office/powerpoint/2010/main" val="65587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B039C-40F7-4C57-B2BA-7C1FC8208484}"/>
              </a:ext>
            </a:extLst>
          </p:cNvPr>
          <p:cNvSpPr>
            <a:spLocks noGrp="1"/>
          </p:cNvSpPr>
          <p:nvPr>
            <p:ph type="title"/>
          </p:nvPr>
        </p:nvSpPr>
        <p:spPr/>
        <p:txBody>
          <a:bodyPr/>
          <a:lstStyle/>
          <a:p>
            <a:r>
              <a:rPr lang="fr-FR" b="1" dirty="0"/>
              <a:t>Premières demandes d’asile en Europe, 2014-2024</a:t>
            </a:r>
            <a:endParaRPr lang="fr-FR" dirty="0"/>
          </a:p>
        </p:txBody>
      </p:sp>
      <p:sp>
        <p:nvSpPr>
          <p:cNvPr id="3" name="Espace réservé du numéro de diapositive 2">
            <a:extLst>
              <a:ext uri="{FF2B5EF4-FFF2-40B4-BE49-F238E27FC236}">
                <a16:creationId xmlns:a16="http://schemas.microsoft.com/office/drawing/2014/main" id="{C7A3585E-16B2-4F7D-9ADA-8597730AA01A}"/>
              </a:ext>
            </a:extLst>
          </p:cNvPr>
          <p:cNvSpPr>
            <a:spLocks noGrp="1"/>
          </p:cNvSpPr>
          <p:nvPr>
            <p:ph type="sldNum" sz="quarter" idx="10"/>
          </p:nvPr>
        </p:nvSpPr>
        <p:spPr/>
        <p:txBody>
          <a:bodyPr/>
          <a:lstStyle/>
          <a:p>
            <a:pPr>
              <a:defRPr/>
            </a:pPr>
            <a:r>
              <a:rPr lang="fr-FR">
                <a:solidFill>
                  <a:srgbClr val="000000"/>
                </a:solidFill>
              </a:rPr>
              <a:t>F. Héran, CdF  </a:t>
            </a:r>
            <a:fld id="{A9874873-F6D2-41AC-907B-FF67C64DCFC7}" type="slidenum">
              <a:rPr lang="fr-FR" i="0" smtClean="0">
                <a:solidFill>
                  <a:srgbClr val="000000"/>
                </a:solidFill>
              </a:rPr>
              <a:pPr>
                <a:defRPr/>
              </a:pPr>
              <a:t>9</a:t>
            </a:fld>
            <a:endParaRPr lang="fr-FR" i="0" dirty="0">
              <a:solidFill>
                <a:srgbClr val="000000"/>
              </a:solidFill>
            </a:endParaRPr>
          </a:p>
        </p:txBody>
      </p:sp>
      <p:pic>
        <p:nvPicPr>
          <p:cNvPr id="4" name="Image 3">
            <a:extLst>
              <a:ext uri="{FF2B5EF4-FFF2-40B4-BE49-F238E27FC236}">
                <a16:creationId xmlns:a16="http://schemas.microsoft.com/office/drawing/2014/main" id="{F432CDBF-EDE2-4AE9-80B9-61EC439F83F4}"/>
              </a:ext>
            </a:extLst>
          </p:cNvPr>
          <p:cNvPicPr/>
          <p:nvPr/>
        </p:nvPicPr>
        <p:blipFill>
          <a:blip r:embed="rId2"/>
          <a:stretch>
            <a:fillRect/>
          </a:stretch>
        </p:blipFill>
        <p:spPr>
          <a:xfrm>
            <a:off x="238760" y="980728"/>
            <a:ext cx="10947400" cy="5308312"/>
          </a:xfrm>
          <a:prstGeom prst="rect">
            <a:avLst/>
          </a:prstGeom>
        </p:spPr>
      </p:pic>
      <p:sp>
        <p:nvSpPr>
          <p:cNvPr id="5" name="Forme libre : forme 4">
            <a:extLst>
              <a:ext uri="{FF2B5EF4-FFF2-40B4-BE49-F238E27FC236}">
                <a16:creationId xmlns:a16="http://schemas.microsoft.com/office/drawing/2014/main" id="{BB1DD2F4-93E3-42F1-8B9F-F8484AD8D8B8}"/>
              </a:ext>
            </a:extLst>
          </p:cNvPr>
          <p:cNvSpPr/>
          <p:nvPr/>
        </p:nvSpPr>
        <p:spPr bwMode="auto">
          <a:xfrm>
            <a:off x="6670040" y="4490720"/>
            <a:ext cx="462280" cy="325120"/>
          </a:xfrm>
          <a:custGeom>
            <a:avLst/>
            <a:gdLst>
              <a:gd name="connsiteX0" fmla="*/ 782320 w 792480"/>
              <a:gd name="connsiteY0" fmla="*/ 0 h 1625600"/>
              <a:gd name="connsiteX1" fmla="*/ 0 w 792480"/>
              <a:gd name="connsiteY1" fmla="*/ 782320 h 1625600"/>
              <a:gd name="connsiteX2" fmla="*/ 792480 w 792480"/>
              <a:gd name="connsiteY2" fmla="*/ 1574800 h 1625600"/>
              <a:gd name="connsiteX3" fmla="*/ 792480 w 792480"/>
              <a:gd name="connsiteY3" fmla="*/ 1625600 h 1625600"/>
              <a:gd name="connsiteX4" fmla="*/ 792480 w 792480"/>
              <a:gd name="connsiteY4" fmla="*/ 16256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1625600">
                <a:moveTo>
                  <a:pt x="782320" y="0"/>
                </a:moveTo>
                <a:lnTo>
                  <a:pt x="0" y="782320"/>
                </a:lnTo>
                <a:lnTo>
                  <a:pt x="792480" y="1574800"/>
                </a:lnTo>
                <a:lnTo>
                  <a:pt x="792480" y="1625600"/>
                </a:lnTo>
                <a:lnTo>
                  <a:pt x="792480" y="1625600"/>
                </a:lnTo>
              </a:path>
            </a:pathLst>
          </a:custGeom>
          <a:noFill/>
          <a:ln w="57150" cap="flat" cmpd="sng" algn="ctr">
            <a:solidFill>
              <a:srgbClr val="00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8" charset="0"/>
            </a:endParaRPr>
          </a:p>
        </p:txBody>
      </p:sp>
      <p:sp>
        <p:nvSpPr>
          <p:cNvPr id="6" name="Forme libre : forme 5">
            <a:extLst>
              <a:ext uri="{FF2B5EF4-FFF2-40B4-BE49-F238E27FC236}">
                <a16:creationId xmlns:a16="http://schemas.microsoft.com/office/drawing/2014/main" id="{099517FB-17DA-46A7-87E9-43F4C20E8BF4}"/>
              </a:ext>
            </a:extLst>
          </p:cNvPr>
          <p:cNvSpPr/>
          <p:nvPr/>
        </p:nvSpPr>
        <p:spPr bwMode="auto">
          <a:xfrm flipH="1">
            <a:off x="6670040" y="3345180"/>
            <a:ext cx="558800" cy="553720"/>
          </a:xfrm>
          <a:custGeom>
            <a:avLst/>
            <a:gdLst>
              <a:gd name="connsiteX0" fmla="*/ 782320 w 792480"/>
              <a:gd name="connsiteY0" fmla="*/ 0 h 1625600"/>
              <a:gd name="connsiteX1" fmla="*/ 0 w 792480"/>
              <a:gd name="connsiteY1" fmla="*/ 782320 h 1625600"/>
              <a:gd name="connsiteX2" fmla="*/ 792480 w 792480"/>
              <a:gd name="connsiteY2" fmla="*/ 1574800 h 1625600"/>
              <a:gd name="connsiteX3" fmla="*/ 792480 w 792480"/>
              <a:gd name="connsiteY3" fmla="*/ 1625600 h 1625600"/>
              <a:gd name="connsiteX4" fmla="*/ 792480 w 792480"/>
              <a:gd name="connsiteY4" fmla="*/ 16256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1625600">
                <a:moveTo>
                  <a:pt x="782320" y="0"/>
                </a:moveTo>
                <a:lnTo>
                  <a:pt x="0" y="782320"/>
                </a:lnTo>
                <a:lnTo>
                  <a:pt x="792480" y="1574800"/>
                </a:lnTo>
                <a:lnTo>
                  <a:pt x="792480" y="1625600"/>
                </a:lnTo>
                <a:lnTo>
                  <a:pt x="792480" y="1625600"/>
                </a:lnTo>
              </a:path>
            </a:pathLst>
          </a:cu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 name="Forme libre : forme 7">
            <a:extLst>
              <a:ext uri="{FF2B5EF4-FFF2-40B4-BE49-F238E27FC236}">
                <a16:creationId xmlns:a16="http://schemas.microsoft.com/office/drawing/2014/main" id="{D2B51465-9A66-4CFB-9BAB-7B1B7074BCD9}"/>
              </a:ext>
            </a:extLst>
          </p:cNvPr>
          <p:cNvSpPr/>
          <p:nvPr/>
        </p:nvSpPr>
        <p:spPr bwMode="auto">
          <a:xfrm>
            <a:off x="10190480" y="4572000"/>
            <a:ext cx="314960" cy="243840"/>
          </a:xfrm>
          <a:custGeom>
            <a:avLst/>
            <a:gdLst>
              <a:gd name="connsiteX0" fmla="*/ 782320 w 792480"/>
              <a:gd name="connsiteY0" fmla="*/ 0 h 1625600"/>
              <a:gd name="connsiteX1" fmla="*/ 0 w 792480"/>
              <a:gd name="connsiteY1" fmla="*/ 782320 h 1625600"/>
              <a:gd name="connsiteX2" fmla="*/ 792480 w 792480"/>
              <a:gd name="connsiteY2" fmla="*/ 1574800 h 1625600"/>
              <a:gd name="connsiteX3" fmla="*/ 792480 w 792480"/>
              <a:gd name="connsiteY3" fmla="*/ 1625600 h 1625600"/>
              <a:gd name="connsiteX4" fmla="*/ 792480 w 792480"/>
              <a:gd name="connsiteY4" fmla="*/ 16256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1625600">
                <a:moveTo>
                  <a:pt x="782320" y="0"/>
                </a:moveTo>
                <a:lnTo>
                  <a:pt x="0" y="782320"/>
                </a:lnTo>
                <a:lnTo>
                  <a:pt x="792480" y="1574800"/>
                </a:lnTo>
                <a:lnTo>
                  <a:pt x="792480" y="1625600"/>
                </a:lnTo>
                <a:lnTo>
                  <a:pt x="792480" y="1625600"/>
                </a:lnTo>
              </a:path>
            </a:pathLst>
          </a:custGeom>
          <a:noFill/>
          <a:ln w="57150" cap="flat" cmpd="sng" algn="ctr">
            <a:solidFill>
              <a:srgbClr val="00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9" name="Forme libre : forme 8">
            <a:extLst>
              <a:ext uri="{FF2B5EF4-FFF2-40B4-BE49-F238E27FC236}">
                <a16:creationId xmlns:a16="http://schemas.microsoft.com/office/drawing/2014/main" id="{63E152D4-D44F-4FFA-81B9-CD3682F7CC75}"/>
              </a:ext>
            </a:extLst>
          </p:cNvPr>
          <p:cNvSpPr/>
          <p:nvPr/>
        </p:nvSpPr>
        <p:spPr bwMode="auto">
          <a:xfrm flipH="1">
            <a:off x="10119360" y="3345180"/>
            <a:ext cx="314960" cy="553720"/>
          </a:xfrm>
          <a:custGeom>
            <a:avLst/>
            <a:gdLst>
              <a:gd name="connsiteX0" fmla="*/ 782320 w 792480"/>
              <a:gd name="connsiteY0" fmla="*/ 0 h 1625600"/>
              <a:gd name="connsiteX1" fmla="*/ 0 w 792480"/>
              <a:gd name="connsiteY1" fmla="*/ 782320 h 1625600"/>
              <a:gd name="connsiteX2" fmla="*/ 792480 w 792480"/>
              <a:gd name="connsiteY2" fmla="*/ 1574800 h 1625600"/>
              <a:gd name="connsiteX3" fmla="*/ 792480 w 792480"/>
              <a:gd name="connsiteY3" fmla="*/ 1625600 h 1625600"/>
              <a:gd name="connsiteX4" fmla="*/ 792480 w 792480"/>
              <a:gd name="connsiteY4" fmla="*/ 16256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1625600">
                <a:moveTo>
                  <a:pt x="782320" y="0"/>
                </a:moveTo>
                <a:lnTo>
                  <a:pt x="0" y="782320"/>
                </a:lnTo>
                <a:lnTo>
                  <a:pt x="792480" y="1574800"/>
                </a:lnTo>
                <a:lnTo>
                  <a:pt x="792480" y="1625600"/>
                </a:lnTo>
                <a:lnTo>
                  <a:pt x="792480" y="1625600"/>
                </a:lnTo>
              </a:path>
            </a:pathLst>
          </a:cu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 name="Forme libre : forme 9">
            <a:extLst>
              <a:ext uri="{FF2B5EF4-FFF2-40B4-BE49-F238E27FC236}">
                <a16:creationId xmlns:a16="http://schemas.microsoft.com/office/drawing/2014/main" id="{3CD2E6E1-3B55-41A3-91F0-F0F203493853}"/>
              </a:ext>
            </a:extLst>
          </p:cNvPr>
          <p:cNvSpPr/>
          <p:nvPr/>
        </p:nvSpPr>
        <p:spPr bwMode="auto">
          <a:xfrm>
            <a:off x="6680200" y="4897120"/>
            <a:ext cx="462280" cy="325120"/>
          </a:xfrm>
          <a:custGeom>
            <a:avLst/>
            <a:gdLst>
              <a:gd name="connsiteX0" fmla="*/ 782320 w 792480"/>
              <a:gd name="connsiteY0" fmla="*/ 0 h 1625600"/>
              <a:gd name="connsiteX1" fmla="*/ 0 w 792480"/>
              <a:gd name="connsiteY1" fmla="*/ 782320 h 1625600"/>
              <a:gd name="connsiteX2" fmla="*/ 792480 w 792480"/>
              <a:gd name="connsiteY2" fmla="*/ 1574800 h 1625600"/>
              <a:gd name="connsiteX3" fmla="*/ 792480 w 792480"/>
              <a:gd name="connsiteY3" fmla="*/ 1625600 h 1625600"/>
              <a:gd name="connsiteX4" fmla="*/ 792480 w 792480"/>
              <a:gd name="connsiteY4" fmla="*/ 16256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1625600">
                <a:moveTo>
                  <a:pt x="782320" y="0"/>
                </a:moveTo>
                <a:lnTo>
                  <a:pt x="0" y="782320"/>
                </a:lnTo>
                <a:lnTo>
                  <a:pt x="792480" y="1574800"/>
                </a:lnTo>
                <a:lnTo>
                  <a:pt x="792480" y="1625600"/>
                </a:lnTo>
                <a:lnTo>
                  <a:pt x="792480" y="1625600"/>
                </a:lnTo>
              </a:path>
            </a:pathLst>
          </a:custGeom>
          <a:noFill/>
          <a:ln w="57150" cap="flat" cmpd="sng" algn="ctr">
            <a:solidFill>
              <a:srgbClr val="00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8" charset="0"/>
            </a:endParaRPr>
          </a:p>
        </p:txBody>
      </p:sp>
      <p:sp>
        <p:nvSpPr>
          <p:cNvPr id="11" name="Forme libre : forme 10">
            <a:extLst>
              <a:ext uri="{FF2B5EF4-FFF2-40B4-BE49-F238E27FC236}">
                <a16:creationId xmlns:a16="http://schemas.microsoft.com/office/drawing/2014/main" id="{B64C995E-9F74-4DB1-AC04-695756BAD2A9}"/>
              </a:ext>
            </a:extLst>
          </p:cNvPr>
          <p:cNvSpPr/>
          <p:nvPr/>
        </p:nvSpPr>
        <p:spPr bwMode="auto">
          <a:xfrm>
            <a:off x="10180320" y="4972050"/>
            <a:ext cx="314960" cy="243840"/>
          </a:xfrm>
          <a:custGeom>
            <a:avLst/>
            <a:gdLst>
              <a:gd name="connsiteX0" fmla="*/ 782320 w 792480"/>
              <a:gd name="connsiteY0" fmla="*/ 0 h 1625600"/>
              <a:gd name="connsiteX1" fmla="*/ 0 w 792480"/>
              <a:gd name="connsiteY1" fmla="*/ 782320 h 1625600"/>
              <a:gd name="connsiteX2" fmla="*/ 792480 w 792480"/>
              <a:gd name="connsiteY2" fmla="*/ 1574800 h 1625600"/>
              <a:gd name="connsiteX3" fmla="*/ 792480 w 792480"/>
              <a:gd name="connsiteY3" fmla="*/ 1625600 h 1625600"/>
              <a:gd name="connsiteX4" fmla="*/ 792480 w 792480"/>
              <a:gd name="connsiteY4" fmla="*/ 16256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1625600">
                <a:moveTo>
                  <a:pt x="782320" y="0"/>
                </a:moveTo>
                <a:lnTo>
                  <a:pt x="0" y="782320"/>
                </a:lnTo>
                <a:lnTo>
                  <a:pt x="792480" y="1574800"/>
                </a:lnTo>
                <a:lnTo>
                  <a:pt x="792480" y="1625600"/>
                </a:lnTo>
                <a:lnTo>
                  <a:pt x="792480" y="1625600"/>
                </a:lnTo>
              </a:path>
            </a:pathLst>
          </a:custGeom>
          <a:noFill/>
          <a:ln w="57150" cap="flat" cmpd="sng" algn="ctr">
            <a:solidFill>
              <a:srgbClr val="0066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443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dèle par défaut">
  <a:themeElements>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Modèle par défau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èle par défaut">
  <a:themeElements>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Modèle par défau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29090</TotalTime>
  <Words>1627</Words>
  <Application>Microsoft Office PowerPoint</Application>
  <PresentationFormat>Grand écran</PresentationFormat>
  <Paragraphs>109</Paragraphs>
  <Slides>21</Slides>
  <Notes>0</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21</vt:i4>
      </vt:variant>
    </vt:vector>
  </HeadingPairs>
  <TitlesOfParts>
    <vt:vector size="33" baseType="lpstr">
      <vt:lpstr>Arial</vt:lpstr>
      <vt:lpstr>Arial Narrow</vt:lpstr>
      <vt:lpstr>Caiibri</vt:lpstr>
      <vt:lpstr>Calibri</vt:lpstr>
      <vt:lpstr>Calibri Light</vt:lpstr>
      <vt:lpstr>Comic Sans MS</vt:lpstr>
      <vt:lpstr>Tahoma</vt:lpstr>
      <vt:lpstr>Times New Roman</vt:lpstr>
      <vt:lpstr>Wingdings</vt:lpstr>
      <vt:lpstr>Conception personnalisée</vt:lpstr>
      <vt:lpstr>1_Modèle par défaut</vt:lpstr>
      <vt:lpstr>Modèle par défaut</vt:lpstr>
      <vt:lpstr>Présentation PowerPoint</vt:lpstr>
      <vt:lpstr>Présentation PowerPoint</vt:lpstr>
      <vt:lpstr>Contrastes franco-allemands :  1res demandes d’asile et décisions de protection depuis 2013</vt:lpstr>
      <vt:lpstr>France, Allemagne, Union européenne :  1res demandes d’asile enregistrées depuis 2013, pour 10 000 habitants</vt:lpstr>
      <vt:lpstr>Allemagne / France : décisions positives de protection + relocalisations depuis 2013, pour 10 000 habitants</vt:lpstr>
      <vt:lpstr>1res demandes d’asile enregistrées  en Europe pour  10 000 habitants depuis 2013 :  sélection de quelques pays d’accueil     1/ Tableau  sans la France     Sources :  Eurostat et OCDE </vt:lpstr>
      <vt:lpstr>Présentation PowerPoint</vt:lpstr>
      <vt:lpstr>Décisions positives de protection pour 10 000 habitants depuis 10 ans</vt:lpstr>
      <vt:lpstr>Premières demandes d’asile en Europe, 2014-2024</vt:lpstr>
      <vt:lpstr>Présentation PowerPoint</vt:lpstr>
      <vt:lpstr>Nombre d’Afghans « déplacés forcés », cumulé en juin 2024    Source :  HCR Datafinder,  analysé par le Migration Observatory d’Oxford</vt:lpstr>
      <vt:lpstr>Primo-demandeurs d’asile AFGHANS depuis 2010 dans les pays de l’UE :  pour 10 000 habitants  Source : Eurostat  N. B. : primo-demandeurs.      N’inclut pas les 46 000 demandeurs enregistrés par la Hongrie en 2015, envoyés ensuite en Allemagne  ou en Autriche.      En moyenne sur toute la période,  les autres pays de l’UE, non représentés ici, ont enregistré moins de 1 demande pour 10 000 habitants</vt:lpstr>
      <vt:lpstr>Demandeurs d’asile AFGHANS, primo + secundo, enregistrés depuis 2010  dans les pays de l’UE :  pour 10 000 habitants  Source : Eurostat, toutes demandes, rapprochement entre données de l’asile et recensements  de la population   </vt:lpstr>
      <vt:lpstr>Décisions positives  de protection accordées  aux demandeurs d’asile AFGHANS depuis 2010  dans les pays de l’Union européenne : nombres  pour 10 000 habitants  Source : Eurostat, rapprochement entre données de l’asile et recensements de la population</vt:lpstr>
      <vt:lpstr>Taux de  décisions positives  (1re + 2nde instances)  en faveur des demandeurs d’asile AFGHANS dans quelques pays européens  depuis 2010  Source : Eurostat Méthode : taux du moment (numérateur et dénominateur dans la même année)</vt:lpstr>
      <vt:lpstr>Le rapport Leschi sur les Afghans en France</vt:lpstr>
      <vt:lpstr>Rapport Leschi : une approche quantitative erronée</vt:lpstr>
      <vt:lpstr>Rapport Leschi : une approche quantitative erronée</vt:lpstr>
      <vt:lpstr>Les Afghans en France : échec d’une « politique ouverte »?</vt:lpstr>
      <vt:lpstr>Une vision fixiste de l’économie et de l’identité nationale</vt:lpstr>
      <vt:lpstr>Difficultés d’intégration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dc:title>
  <dc:creator>ZZ</dc:creator>
  <cp:lastModifiedBy>FH</cp:lastModifiedBy>
  <cp:revision>922</cp:revision>
  <dcterms:created xsi:type="dcterms:W3CDTF">2021-11-08T09:11:28Z</dcterms:created>
  <dcterms:modified xsi:type="dcterms:W3CDTF">2025-09-19T12:02:58Z</dcterms:modified>
</cp:coreProperties>
</file>